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39"/>
  </p:notesMasterIdLst>
  <p:handoutMasterIdLst>
    <p:handoutMasterId r:id="rId40"/>
  </p:handoutMasterIdLst>
  <p:sldIdLst>
    <p:sldId id="260" r:id="rId4"/>
    <p:sldId id="285" r:id="rId5"/>
    <p:sldId id="342" r:id="rId6"/>
    <p:sldId id="276" r:id="rId7"/>
    <p:sldId id="273" r:id="rId8"/>
    <p:sldId id="320" r:id="rId9"/>
    <p:sldId id="259" r:id="rId10"/>
    <p:sldId id="284" r:id="rId11"/>
    <p:sldId id="287" r:id="rId12"/>
    <p:sldId id="316" r:id="rId13"/>
    <p:sldId id="317" r:id="rId14"/>
    <p:sldId id="322" r:id="rId15"/>
    <p:sldId id="346" r:id="rId16"/>
    <p:sldId id="347" r:id="rId17"/>
    <p:sldId id="348" r:id="rId18"/>
    <p:sldId id="349" r:id="rId19"/>
    <p:sldId id="325" r:id="rId20"/>
    <p:sldId id="327" r:id="rId21"/>
    <p:sldId id="288" r:id="rId22"/>
    <p:sldId id="328" r:id="rId23"/>
    <p:sldId id="329" r:id="rId24"/>
    <p:sldId id="330" r:id="rId25"/>
    <p:sldId id="331" r:id="rId26"/>
    <p:sldId id="350" r:id="rId27"/>
    <p:sldId id="351" r:id="rId28"/>
    <p:sldId id="352" r:id="rId29"/>
    <p:sldId id="353" r:id="rId30"/>
    <p:sldId id="354" r:id="rId31"/>
    <p:sldId id="343" r:id="rId32"/>
    <p:sldId id="341" r:id="rId33"/>
    <p:sldId id="332" r:id="rId34"/>
    <p:sldId id="333" r:id="rId35"/>
    <p:sldId id="334" r:id="rId36"/>
    <p:sldId id="338" r:id="rId37"/>
    <p:sldId id="340" r:id="rId3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9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475" cy="4651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E054BBFC-8774-42C2-84A6-C62617C91F37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2214D855-4EC4-468E-9BAF-BA668D2B4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83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9" tIns="46585" rIns="93169" bIns="465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9" tIns="46585" rIns="93169" bIns="46585" rtlCol="0"/>
          <a:lstStyle>
            <a:lvl1pPr algn="r">
              <a:defRPr sz="1200"/>
            </a:lvl1pPr>
          </a:lstStyle>
          <a:p>
            <a:fld id="{7C9B2FA5-6322-437B-B791-B0520E215DAA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9" tIns="46585" rIns="93169" bIns="4658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9" tIns="46585" rIns="93169" bIns="4658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9" tIns="46585" rIns="93169" bIns="465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9" tIns="46585" rIns="93169" bIns="46585" rtlCol="0" anchor="b"/>
          <a:lstStyle>
            <a:lvl1pPr algn="r">
              <a:defRPr sz="1200"/>
            </a:lvl1pPr>
          </a:lstStyle>
          <a:p>
            <a:fld id="{B6CAF1B5-2725-4E65-A01C-AF8D11E0C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01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AF1B5-2725-4E65-A01C-AF8D11E0CE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878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AF1B5-2725-4E65-A01C-AF8D11E0CE2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452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AF1B5-2725-4E65-A01C-AF8D11E0CE2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452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AF1B5-2725-4E65-A01C-AF8D11E0CE2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452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AF1B5-2725-4E65-A01C-AF8D11E0CE2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452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AF1B5-2725-4E65-A01C-AF8D11E0CE2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452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AF1B5-2725-4E65-A01C-AF8D11E0CE2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452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AF1B5-2725-4E65-A01C-AF8D11E0CE2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452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AF1B5-2725-4E65-A01C-AF8D11E0CE2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452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AF1B5-2725-4E65-A01C-AF8D11E0CE2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452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AF1B5-2725-4E65-A01C-AF8D11E0CE2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85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AF1B5-2725-4E65-A01C-AF8D11E0CE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335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AF1B5-2725-4E65-A01C-AF8D11E0CE2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452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AF1B5-2725-4E65-A01C-AF8D11E0CE2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452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AF1B5-2725-4E65-A01C-AF8D11E0CE2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090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AF1B5-2725-4E65-A01C-AF8D11E0CE2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452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AF1B5-2725-4E65-A01C-AF8D11E0CE2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452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AF1B5-2725-4E65-A01C-AF8D11E0CE2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858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AF1B5-2725-4E65-A01C-AF8D11E0CE2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858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AF1B5-2725-4E65-A01C-AF8D11E0CE2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452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AF1B5-2725-4E65-A01C-AF8D11E0CE2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45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AF1B5-2725-4E65-A01C-AF8D11E0CE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33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AF1B5-2725-4E65-A01C-AF8D11E0CE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09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AF1B5-2725-4E65-A01C-AF8D11E0CE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77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AF1B5-2725-4E65-A01C-AF8D11E0CE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09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AF1B5-2725-4E65-A01C-AF8D11E0CE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58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AF1B5-2725-4E65-A01C-AF8D11E0CE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588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 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AF1B5-2725-4E65-A01C-AF8D11E0CE2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23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D32DC9B6-4E7F-4603-AF76-E500541C3E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341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D32DC9B6-4E7F-4603-AF76-E500541C3E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9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D32DC9B6-4E7F-4603-AF76-E500541C3E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126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D32DC9B6-4E7F-4603-AF76-E500541C3E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608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D32DC9B6-4E7F-4603-AF76-E500541C3E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872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0" y="0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D32DC9B6-4E7F-4603-AF76-E500541C3E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799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D32DC9B6-4E7F-4603-AF76-E500541C3E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90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D32DC9B6-4E7F-4603-AF76-E500541C3E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996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D32DC9B6-4E7F-4603-AF76-E500541C3E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736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D32DC9B6-4E7F-4603-AF76-E500541C3E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0940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3126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2DC9B6-4E7F-4603-AF76-E500541C3EC2}" type="slidenum">
              <a:rPr lang="en-US" smtClean="0">
                <a:solidFill>
                  <a:srgbClr val="31261D"/>
                </a:solidFill>
              </a:rPr>
              <a:pPr/>
              <a:t>‹#›</a:t>
            </a:fld>
            <a:endParaRPr lang="en-US" dirty="0">
              <a:solidFill>
                <a:srgbClr val="3126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1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D32DC9B6-4E7F-4603-AF76-E500541C3E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351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D32DC9B6-4E7F-4603-AF76-E500541C3E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1063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D32DC9B6-4E7F-4603-AF76-E500541C3E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4231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D32DC9B6-4E7F-4603-AF76-E500541C3E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2162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D32DC9B6-4E7F-4603-AF76-E500541C3E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467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D32DC9B6-4E7F-4603-AF76-E500541C3E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937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0" y="0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D32DC9B6-4E7F-4603-AF76-E500541C3E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22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D32DC9B6-4E7F-4603-AF76-E500541C3E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97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D32DC9B6-4E7F-4603-AF76-E500541C3E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674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D32DC9B6-4E7F-4603-AF76-E500541C3E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284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D32DC9B6-4E7F-4603-AF76-E500541C3E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27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0" y="0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D32DC9B6-4E7F-4603-AF76-E500541C3E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447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3126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2DC9B6-4E7F-4603-AF76-E500541C3EC2}" type="slidenum">
              <a:rPr lang="en-US" smtClean="0">
                <a:solidFill>
                  <a:srgbClr val="31261D"/>
                </a:solidFill>
              </a:rPr>
              <a:pPr/>
              <a:t>‹#›</a:t>
            </a:fld>
            <a:endParaRPr lang="en-US" dirty="0">
              <a:solidFill>
                <a:srgbClr val="3126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3223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D32DC9B6-4E7F-4603-AF76-E500541C3E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3803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D32DC9B6-4E7F-4603-AF76-E500541C3E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6030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D32DC9B6-4E7F-4603-AF76-E500541C3E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742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D32DC9B6-4E7F-4603-AF76-E500541C3E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432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D32DC9B6-4E7F-4603-AF76-E500541C3E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391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D32DC9B6-4E7F-4603-AF76-E500541C3E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118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D32DC9B6-4E7F-4603-AF76-E500541C3E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004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3126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2DC9B6-4E7F-4603-AF76-E500541C3EC2}" type="slidenum">
              <a:rPr lang="en-US" smtClean="0">
                <a:solidFill>
                  <a:srgbClr val="31261D"/>
                </a:solidFill>
              </a:rPr>
              <a:pPr/>
              <a:t>‹#›</a:t>
            </a:fld>
            <a:endParaRPr lang="en-US" dirty="0">
              <a:solidFill>
                <a:srgbClr val="3126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09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93A5EFD-8200-4610-8F38-4A56431505F4}" type="datetimeFigureOut">
              <a:rPr lang="en-US">
                <a:solidFill>
                  <a:prstClr val="black"/>
                </a:solidFill>
              </a:rPr>
              <a:pPr/>
              <a:t>1/23/2015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42047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D32DC9B6-4E7F-4603-AF76-E500541C3E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91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0" y="5051291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rgbClr val="FFC72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6324600"/>
            <a:ext cx="5410200" cy="416517"/>
          </a:xfrm>
          <a:prstGeom prst="rect">
            <a:avLst/>
          </a:prstGeom>
        </p:spPr>
      </p:pic>
      <p:sp>
        <p:nvSpPr>
          <p:cNvPr id="7" name="Freeform 6"/>
          <p:cNvSpPr/>
          <p:nvPr/>
        </p:nvSpPr>
        <p:spPr>
          <a:xfrm>
            <a:off x="-2380" y="5050632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6" y="5140917"/>
            <a:ext cx="2221454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00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0" y="5051291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rgbClr val="FFC72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6324600"/>
            <a:ext cx="5410200" cy="416517"/>
          </a:xfrm>
          <a:prstGeom prst="rect">
            <a:avLst/>
          </a:prstGeom>
        </p:spPr>
      </p:pic>
      <p:sp>
        <p:nvSpPr>
          <p:cNvPr id="7" name="Freeform 6"/>
          <p:cNvSpPr/>
          <p:nvPr/>
        </p:nvSpPr>
        <p:spPr>
          <a:xfrm>
            <a:off x="-2380" y="5050632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6" y="5140917"/>
            <a:ext cx="2221454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86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0" y="5051291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rgbClr val="FFC72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6324600"/>
            <a:ext cx="5410200" cy="416517"/>
          </a:xfrm>
          <a:prstGeom prst="rect">
            <a:avLst/>
          </a:prstGeom>
        </p:spPr>
      </p:pic>
      <p:sp>
        <p:nvSpPr>
          <p:cNvPr id="7" name="Freeform 6"/>
          <p:cNvSpPr/>
          <p:nvPr/>
        </p:nvSpPr>
        <p:spPr>
          <a:xfrm>
            <a:off x="-2380" y="5050632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6" y="5140917"/>
            <a:ext cx="2221454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19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7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7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735" y="228600"/>
            <a:ext cx="5620265" cy="23622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Algerian" panose="04020705040A02060702" pitchFamily="82" charset="0"/>
              </a:rPr>
              <a:t>next Generation assessment INFORMATION </a:t>
            </a:r>
          </a:p>
          <a:p>
            <a:r>
              <a:rPr lang="en-US" sz="3600" b="1" dirty="0" smtClean="0">
                <a:latin typeface="Algerian" panose="04020705040A02060702" pitchFamily="82" charset="0"/>
              </a:rPr>
              <a:t>NIGHT</a:t>
            </a:r>
          </a:p>
          <a:p>
            <a:endParaRPr lang="en-US" sz="2800" b="1" dirty="0" smtClean="0">
              <a:latin typeface="Algerian" panose="04020705040A02060702" pitchFamily="82" charset="0"/>
            </a:endParaRPr>
          </a:p>
          <a:p>
            <a:endParaRPr lang="en-US" sz="1600" b="1" dirty="0" smtClean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105400"/>
            <a:ext cx="2041625" cy="14706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16858">
            <a:off x="952474" y="2149274"/>
            <a:ext cx="7675397" cy="4787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0" y="4343400"/>
            <a:ext cx="296267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Memorial Junior High School</a:t>
            </a:r>
          </a:p>
          <a:p>
            <a:endParaRPr lang="en-US" b="1" dirty="0"/>
          </a:p>
          <a:p>
            <a:r>
              <a:rPr lang="en-US" dirty="0" err="1" smtClean="0"/>
              <a:t>Kathybel</a:t>
            </a:r>
            <a:r>
              <a:rPr lang="en-US" dirty="0" smtClean="0"/>
              <a:t> Ortiz, M. Ed</a:t>
            </a:r>
          </a:p>
          <a:p>
            <a:endParaRPr lang="en-US" b="1" dirty="0" smtClean="0"/>
          </a:p>
          <a:p>
            <a:r>
              <a:rPr lang="en-US" dirty="0" smtClean="0"/>
              <a:t>January 22, 2015</a:t>
            </a:r>
          </a:p>
          <a:p>
            <a:endParaRPr lang="en-US" dirty="0"/>
          </a:p>
          <a:p>
            <a:r>
              <a:rPr lang="en-US" dirty="0" smtClean="0"/>
              <a:t>6:30pm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 rot="19103511">
            <a:off x="1745018" y="2480678"/>
            <a:ext cx="7793576" cy="1219200"/>
          </a:xfrm>
          <a:prstGeom prst="rect">
            <a:avLst/>
          </a:prstGeom>
        </p:spPr>
        <p:txBody>
          <a:bodyPr vert="horz" lIns="91440" tIns="9144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latin typeface="Arial Black" panose="020B0A04020102020204" pitchFamily="34" charset="0"/>
              </a:rPr>
              <a:t>The destination school community</a:t>
            </a:r>
          </a:p>
        </p:txBody>
      </p:sp>
    </p:spTree>
    <p:extLst>
      <p:ext uri="{BB962C8B-B14F-4D97-AF65-F5344CB8AC3E}">
        <p14:creationId xmlns:p14="http://schemas.microsoft.com/office/powerpoint/2010/main" val="222650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en-US" sz="1800" b="1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b="1" cap="none" dirty="0">
                <a:solidFill>
                  <a:prstClr val="black"/>
                </a:solidFill>
                <a:latin typeface="Franklin Gothic Book"/>
              </a:rPr>
            </a:br>
            <a:r>
              <a:rPr lang="en-US" sz="1800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cap="none" dirty="0">
                <a:solidFill>
                  <a:prstClr val="black"/>
                </a:solidFill>
                <a:latin typeface="Franklin Gothic Book"/>
              </a:rPr>
            </a:br>
            <a:r>
              <a:rPr lang="en-US" sz="1800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cap="none" dirty="0">
                <a:solidFill>
                  <a:prstClr val="black"/>
                </a:solidFill>
                <a:latin typeface="Franklin Gothic Book"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143000"/>
            <a:ext cx="7848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b="1" dirty="0" smtClean="0"/>
              <a:t>Create high-quality assessments</a:t>
            </a:r>
          </a:p>
          <a:p>
            <a:pPr marL="228600" indent="-228600">
              <a:buAutoNum type="arabicPeriod"/>
            </a:pPr>
            <a:endParaRPr lang="en-US" b="1" dirty="0" smtClean="0"/>
          </a:p>
          <a:p>
            <a:pPr marL="457200" indent="-457200">
              <a:buAutoNum type="arabicPeriod" startAt="2"/>
            </a:pPr>
            <a:r>
              <a:rPr lang="en-US" b="1" dirty="0" smtClean="0"/>
              <a:t>Ensure that every child is on a path to college and career readiness </a:t>
            </a:r>
          </a:p>
          <a:p>
            <a:pPr marL="457200" indent="-457200">
              <a:buAutoNum type="arabicPeriod" startAt="2"/>
            </a:pPr>
            <a:endParaRPr lang="en-US" b="1" dirty="0" smtClean="0"/>
          </a:p>
          <a:p>
            <a:pPr marL="457200" indent="-457200">
              <a:buAutoNum type="arabicPeriod" startAt="2"/>
            </a:pPr>
            <a:r>
              <a:rPr lang="en-US" b="1" dirty="0" smtClean="0"/>
              <a:t>Support educators in the class with valuable data</a:t>
            </a:r>
          </a:p>
          <a:p>
            <a:pPr marL="457200" indent="-457200">
              <a:buAutoNum type="arabicPeriod" startAt="2"/>
            </a:pPr>
            <a:endParaRPr lang="en-US" b="1" dirty="0" smtClean="0"/>
          </a:p>
          <a:p>
            <a:pPr marL="457200" indent="-457200">
              <a:buAutoNum type="arabicPeriod" startAt="2"/>
            </a:pPr>
            <a:r>
              <a:rPr lang="en-US" b="1" dirty="0" smtClean="0"/>
              <a:t>Develop 21</a:t>
            </a:r>
            <a:r>
              <a:rPr lang="en-US" b="1" baseline="30000" dirty="0" smtClean="0"/>
              <a:t>st</a:t>
            </a:r>
            <a:r>
              <a:rPr lang="en-US" b="1" dirty="0" smtClean="0"/>
              <a:t> century technology based assessments</a:t>
            </a:r>
          </a:p>
          <a:p>
            <a:pPr marL="457200" indent="-457200">
              <a:buAutoNum type="arabicPeriod" startAt="2"/>
            </a:pPr>
            <a:endParaRPr lang="en-US" b="1" dirty="0" smtClean="0"/>
          </a:p>
          <a:p>
            <a:pPr marL="457200" indent="-457200">
              <a:buAutoNum type="arabicPeriod" startAt="2"/>
            </a:pPr>
            <a:r>
              <a:rPr lang="en-US" b="1" dirty="0" smtClean="0"/>
              <a:t>Provide parents, teachers and administrators targeted student achievement data to differentiate and drive instruction</a:t>
            </a:r>
          </a:p>
          <a:p>
            <a:pPr marL="457200" indent="-457200">
              <a:buAutoNum type="arabicPeriod" startAt="2"/>
            </a:pPr>
            <a:endParaRPr lang="en-US" b="1" dirty="0" smtClean="0"/>
          </a:p>
          <a:p>
            <a:pPr marL="457200" indent="-457200">
              <a:buAutoNum type="arabicPeriod" startAt="2"/>
            </a:pPr>
            <a:r>
              <a:rPr lang="en-US" b="1" dirty="0" smtClean="0"/>
              <a:t>Allow for comparisons with other states and international benchmarks    </a:t>
            </a:r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400" y="304800"/>
            <a:ext cx="7520940" cy="548640"/>
          </a:xfrm>
          <a:prstGeom prst="rect">
            <a:avLst/>
          </a:prstGeom>
          <a:ln w="101600" cap="flat" cmpd="tri" algn="ctr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prstClr val="black"/>
                </a:solidFill>
              </a:rPr>
              <a:t>Goals of </a:t>
            </a:r>
            <a:r>
              <a:rPr lang="en-US" b="1" dirty="0" err="1" smtClean="0">
                <a:solidFill>
                  <a:prstClr val="black"/>
                </a:solidFill>
              </a:rPr>
              <a:t>parcc</a:t>
            </a:r>
            <a:r>
              <a:rPr lang="en-US" b="1" dirty="0" smtClean="0">
                <a:solidFill>
                  <a:prstClr val="black"/>
                </a:solidFill>
              </a:rPr>
              <a:t> consortium</a:t>
            </a:r>
            <a:endParaRPr lang="en-U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43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en-US" sz="1800" b="1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b="1" cap="none" dirty="0">
                <a:solidFill>
                  <a:prstClr val="black"/>
                </a:solidFill>
                <a:latin typeface="Franklin Gothic Book"/>
              </a:rPr>
            </a:br>
            <a:r>
              <a:rPr lang="en-US" sz="1800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cap="none" dirty="0">
                <a:solidFill>
                  <a:prstClr val="black"/>
                </a:solidFill>
                <a:latin typeface="Franklin Gothic Book"/>
              </a:rPr>
            </a:br>
            <a:r>
              <a:rPr lang="en-US" sz="1800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cap="none" dirty="0">
                <a:solidFill>
                  <a:prstClr val="black"/>
                </a:solidFill>
                <a:latin typeface="Franklin Gothic Book"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143000"/>
            <a:ext cx="7696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 smtClean="0"/>
              <a:t>Determine whether students are college, career ready or on track</a:t>
            </a:r>
            <a:br>
              <a:rPr lang="en-US" sz="2000" dirty="0" smtClean="0"/>
            </a:b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Assess the full range of the Common Core State Standards, including standards that are difficult to measure (ex. speaking, listening, synthesizing and applying text and multi media)</a:t>
            </a:r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Utilize innovative approaches to measure student growth over time</a:t>
            </a:r>
          </a:p>
          <a:p>
            <a:pPr marL="457200" indent="-457200">
              <a:buAutoNum type="arabicPeriod"/>
            </a:pPr>
            <a:endParaRPr 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400" y="304800"/>
            <a:ext cx="7520940" cy="548640"/>
          </a:xfrm>
          <a:prstGeom prst="rect">
            <a:avLst/>
          </a:prstGeom>
          <a:ln w="101600" cap="flat" cmpd="tri" algn="ctr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prstClr val="black"/>
                </a:solidFill>
              </a:rPr>
              <a:t>Purpose of the PARCC</a:t>
            </a:r>
            <a:endParaRPr lang="en-US" b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581400"/>
            <a:ext cx="362902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719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en-US" sz="1800" b="1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b="1" cap="none" dirty="0">
                <a:solidFill>
                  <a:prstClr val="black"/>
                </a:solidFill>
                <a:latin typeface="Franklin Gothic Book"/>
              </a:rPr>
            </a:br>
            <a:r>
              <a:rPr lang="en-US" sz="1800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cap="none" dirty="0">
                <a:solidFill>
                  <a:prstClr val="black"/>
                </a:solidFill>
                <a:latin typeface="Franklin Gothic Book"/>
              </a:rPr>
            </a:br>
            <a:r>
              <a:rPr lang="en-US" sz="1800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cap="none" dirty="0">
                <a:solidFill>
                  <a:prstClr val="black"/>
                </a:solidFill>
                <a:latin typeface="Franklin Gothic Book"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143000"/>
            <a:ext cx="7696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/>
              <a:t>Performance Based Assessments (PBA)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/>
              <a:t>End of Year Assessments (EOY)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/>
              <a:t>Both Include the following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800" dirty="0" smtClean="0"/>
              <a:t>Constructed Response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800" dirty="0" smtClean="0"/>
              <a:t>Extended Performance tasks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800" dirty="0" smtClean="0"/>
              <a:t>Evidence-Based Selected Response (EBSR)</a:t>
            </a:r>
            <a:endParaRPr lang="en-US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400" y="304800"/>
            <a:ext cx="7520940" cy="838200"/>
          </a:xfrm>
          <a:prstGeom prst="rect">
            <a:avLst/>
          </a:prstGeom>
          <a:ln w="101600" cap="flat" cmpd="tri" algn="ctr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prstClr val="black"/>
                </a:solidFill>
              </a:rPr>
              <a:t>Components of the new generation assessments</a:t>
            </a:r>
            <a:endParaRPr lang="en-US" b="1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133600"/>
            <a:ext cx="2209800" cy="1550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4" descr="data:image/jpeg;base64,/9j/4AAQSkZJRgABAQAAAQABAAD/2wCEAAkGBxQSEhUUExQWFRQWFRUVFRUXFBcUFRQUFRUXFhUVFhQYHCggGBonHBcVITEhJSktLi4uGB8zODMsNyguLisBCgoKDg0OGxAQGCwkHyUsLCw3LCssLCwrNzcsNyw3Nzc1MCwrLiwrLC0yNSssLCwsLTcsLCwsNy8sLC0sLCssLP/AABEIALwBDAMBIgACEQEDEQH/xAAcAAABBQEBAQAAAAAAAAAAAAAAAwQFBgcCAQj/xABSEAACAQIDAwYKBQYMBAYDAAABAgMAEQQSIQUTMQYHIkFRcTJSYXKBkZKx0dIUI1OToRVCVMLT4RYkMzViY3OClKKy4hd0wfA0RKOzw/ElQ4P/xAAZAQEAAwEBAAAAAAAAAAAAAAAAAwQFAgH/xAAqEQEAAgEDAgMIAwAAAAAAAAAAAQIDBBESITEysfAFExQjQWGR4SJRwf/aAAwDAQACEQMRAD8A3GiiigK4lfKL13TbHcB30DSeRiDZiCQbHsPUbddRZgxP6UfuV+apI1zQRpixH6Uful+auTFiP0k/dj5qkCtcMtBHFMR+kn7v/dXLLP8ApJ9j/dT9kpNo6CPP0j9IPsn5qTcz/pDeyfnp8YqTeE0Ec0mI/SG9TfPTeWSc8Z2Pfm+epF8OeykHwzdh9VBGOZftPwb56QaSX7Q/5vnqSkwb+KfVSBwL+KfV5Lf9KCPZpftD/m+ekHkl+0Prf56S5S8lGxcaxkugU3uFzFtLa399P22e4AGVtBbgf++qgj2ml+0Prf56bvNL9ofW/wA9SLYCTxG9RpF9nyeI3qNA0baeK/SZfvJf2lJNtPFfpUvty/tKcts+TxG9k0mdnyeI3smgattPF/pUvty/tK4O0sX+ly+3L+0py2zpPEb2TXB2fJ4jeyaBudpYz9Ll9qT9pXn5Rxn6ZL7Un7SnH5Pk8RvUa8+gSeI3qNAh+Ucb+mS+1J+0r38oY39Nk9cn7SlhgZPEb1GuhgJPEb1GgTg2jiweli5WFtAHkXXtvnNWzknyyljkWOdzJExC5mN3jJ0DZuJXtB/capLh2XwgRfhcWpGTge6g+hKKTw56K+aPdSlAUUUUBRRRQFNcfwHfTqmm0OA76Bo/A91S1RBOh7ql6AooooCiiigKKKb7QxiQxvLIbIilmPYALmkRuHFFeKb6ivaAooooCiiigKKKKAooooCiiigKKKKAooooKZznD6iPz/8ApWYyDQ91afzm/wAjH5591ZnIND3UG84XwF81fdStJYTwE81fcKVoCiiigKKKKApntI6Dvp5THap0Xv8A+lA0J0PdUzUEG41O0BRXhNeZx2j10HVFc5x2j116DQe1ReeLae6wBjB6U7qg81TnY93RA/vVeqxPnt2jnxccINxFHci/B5DcgjqOVU9dW9Dj554+3X8LOkpyyx+Vx5pOUf0nC7lz9bh7J5Wit9W3o1X0Dtq9180cjdunBYuObXLfLKB+dE3hC3XbRh5VFfSkUgZQym4IBBHWDqDXftDB7rJvHaXWsw+7vvHaXdFeE15nHaPXVFUdUVznHaPXXVAUUUUBRXDyqvEgd5Ar1JAeBB7jeg6ornOL2uL2va+tu23ZXVAUV4zAanQVwk6nQMpPkINApRXLuBqSBqBqbak2A7ySB6a6oKdzlD6qPzj7hWbuuhrSecf+Ti85vcKzx00NBt2E8BPNX3ClaSwngJ5q+4UrQFFFFAUUUUBUZttrBe8+6pOoXlK1gnefdQNYnqyVUcJJqKt1AniIFkUo6q6MLMrAMpHYVOhr5m529jQ4XaUkcCCONo45MiiyqzZgwUdQ6N7eU19O185c+n86n/l4ffJQWfmw5vcBjdnJNiIS0rPMpcTSobLIyrZVcLoAOqqZyw2TiNh40LhsRKqMolhcNYlbkFJFHRcgjrFiCNK1zmP/AJpi/tJ//ees3599sRz45Io2DfR4ijkG4EjtmZL9oAS/lJHVQa1zc8q/yhgRPIAsiM0cwHg50AOYDqBUq1uq5HVWF7dxxxWLllJvvJWIPYpNkHcFsPRV55EI+A2BiJ36LYlmaEEa5ZESJGt5bFh5LGqXyV2d9IxcUXEM6qfMOj+nJmPorX9m141tklpaGONbXlJ8suSjYSPDTAHJNGpcH8yYrmKdxHDzWrROZ7lHv8OcM5+sgHQ7Wh/N9k9Huy1beVGxFxmFkgawzL0G8R11RvQQPRcV8/7C2jJs3Gh2UhonZJU7V8F1/wCoPaAa6pb4vBNZ8UdfXk9rb4nFNZ8Uev0+jdoYCKdMk0aSpxyyIrrexF7MLX1Prr5T5abMTDY/FQxi0cczBBxyqQGC3PZmt6K+r8HiVlRZEOZHUMpHWrC4NfLvOX/OuN/tv1ErGZjVeS/Nds3E7Pw0rwuJZcPE7yLNKDndAWYKWKDU8MtvJWa7bXGbDxzwwYmQBcrxm5ySRv4OeI9EnQqdPzbi2lb1yDlCbKwTMQqjCQEkkAAbpdSTwrBedLbiY/aTPh/rECxwRlQSZSpYkoBqwLOwFuNgRxoN75BcphtHBR4ggK+qSqOCyJo1r/mnRhfqYVl3L3nRnxE30XZrFULiLfJbeTyM2ULE35iEkAMNTxBA4vcThZtkcm3R+hiMTJZhfWPfkArfqYQoeHA3qmczeCEu1oLjSNZZbdV1Qqv4uD6KDUeTnNHhVUSY/NjMSdXZ5HKKT+aozXcDta9+NhwDra/NRg2BbCbzBT/mywyOBfqDJm4ebY+Wr9RQZDzQx4pNo46LGvJJPFFDGTJI0nRDOVKM2pQghh52ut6nedDnEGzgIYAr4p1za6pCh0DuBxY62XyXOlr238lImKkxd7FoEicW6o3dw1+3pkegV8o7e2o+KnmxDE5pnZ9eoHwF/uqFX0UGr8huREm10GN2pPNNG5O6hLlQ4BsXIFsiEg2CAXte+tXjFc1my3UKMKEI8F43kRwbWvmDa+m9WjZOCEEEUSiyxxpGAOxFCj3U7oMH27sDGbP2jgImxWInwUmNwpi3krsAyzxndyKTbMOItodTYEGt4qM29sZcUsQY2MWIgxCm17NBKr2HZcBlv1ZjUnQVHnDHQi85vcKoLroa0Dl+LpF3v+rVGdNDQbBhfAXzV9wpWksN4C+avupWgKKKKAooooCq9yweyx+c3uqw1VuXb2WLzm9woI7Z0l3XvFXqs52RL9YnnCtGoCvnLn0/nU/8vD75K+ja+cufM/8A5Vv+Xh970Fn5s+RpxezUf6djoAzzAxwzhIujIy6Jl0va511JNWnYfNJs7DOHKyYhgbjfsGUHt3aqqt6Qa55jmB2TGAeEs4PkO9Y2PoIPppLne2/LBEkUEoRpL51U/XZOCkWN1Um4vbU6X43kw4py3ikfVJjxzktFYQ3PPt6N91ho5FbIzPKFIOVwMiKbcCAX07qoHJ7br4OXexhS4BClhmtcFbjXjYsOvjwpk2BcKzMLBcoseN3LZRbt6DnXxa0rklzXRYiBJp5ZFLFrImVdAxUG7A8bX7iK3/k6bDwtO8Nf5eDFxtPRW/4dY+ZrHEFb9rbsC/ZugpqM24jS3maZZpdN4FWa4UCwdnkQXtYLxPV2Vs+z+bbZ8Vjumdh+c8jm/lKghfwqww7IgRGjWJAjKVZcujK17qe0an11TnX4aTvjr5QrTq8dZ/hXyhmnM3yo44KVu1sPfj1l47/5h/e8lZhzl/zrjf7b9RKn+V2w5Nl40bssEuJIJNbkA6qSOJU6HyEHrqn8qcecRi5p2FjKwcjy5FU/iDUOuwx0zU7W9evui1eOOmWvaWq4TmshxmysPJE8iYh8NFIM0jPCzmMNlMbXCqT4treXhWZ8mNvT7Lxe8VelGzRzRMBdgGtJHf8ANYEGxHWOsXB+jubtgdl4Gxv/ABWEekRgH8RWU8/HJjdTpjYx0J7JNbgJlHRb+8ot3p5azlJZ+eKZMZsaPEwnNGJYJwf6Dho9R1EGQXHURWdcy+MEe1oQTYSJLF6SmcD1papjmh25HKk2ycUfqcSr7m5tldgd5GD1E+Gv9IN1kVTeUWwsTsrFBHJV0YPBMBZZMhBWRL6XBtdeo6Hyh9YUVQuRnOjhMXGonkTD4iwDpI2RGbxo5G0IPYTcfibHtblbgsMmebFQqLXtnDO3mot2b0CglsTHmRl7VI9YtXxpJEyAqRZlupHWGXQg+kV9N8j9vYnaOIbEiNodnrGyQBxaTEyMykzkdSAKQPOPHqzPnk5Dvh53xsKFsPKc8uUX3Mp8IsBwRj0s3USb2uKDeNnYtZoo5VN1kRHUjrDqGHvpxWHc0/OXHhohg8axWNf5CaxKqpN93JbUAE6NwA0NrC+uryjwhj3n0qDd+Pvo8vtXtQSlFZ/ieXLY7EJhNlDe2dDicVYiGGEMC6oxHSdgCAR26X1K6BQVflwtxF3v+rVOeLSrvyvW+6/v/q1V3ioNGw3gL5o91KUnh/AXzR7qUoCiiigKKKKAqn84jWWHzm9wq4VSucxrJB5z+4UEFsOT66PzhWpVkfJ5/r4/PFa5QJYmLOpXMy3/ADlNmHcapWO5p9nzSNLLv3kc3Z2xEhZja2pv2ADuAq9UUFY5O8hsPgSfozzopYMyb9mRiO1WuOAAuNbCpnbEuSGRxYMEIVjbRjopJPVmIp9VS5yyzYQRIbPPLHCote5kNiD5MuYnuqTFXleId445WiGSphmmfDxre8pMwzcMoO4wytfU6Rjv3lfQGCwyxRpGvgoqoO5RYe6s15CbJz7QmmtaOK0UQPiQoqJe/b0G70PZWo1b12XlaKx9P9WNXfeYr/QoooqgqIDlpyaTH4cxnout2ifxXsRY/wBE8CPhWS8n+RUDYhY8ekgWRnijIcxlJ11EbleIYBwDwJQ20INbzTLauzExETRtpmsQy6MjqQUkU+MpCkd1WMeeYpOO3hlPTNMUmk9pR/JvktFgVCQPMIxciN5TIgLakgN4OuunWSeun23djxYyB4J1zRva4vY3BBBBHAggG9Pl4C5ues8L+W1e1XQM/Tme2aCCFmBBBBGIkBBBuCDfQ3q2z7ChkgGHnX6RH/X/AFrHsJY63HbxqTooM8xfM1s1ySomjv1JMSP/AFA1PNjc1GzMMwcQb1hw3zGRfu/APpFXeig8VbaDQdlDKCLHUHQjqIr2igpO1+arZs7FtwYmPHcu0a/djoD0CmGE5mNmIwZlmlt1PKQPTuwprRaKBpsvZkOGjEcESRRjgqKFF+s6cT5ad0UUEDyoW5j/AL/6tV94qsvKBbmP+/8Aq1DPHQW+DwV7h7q7riHwR3D3V3QFFFFAUUUUBVF50z0IPPf/AEir1VC52D0MP57/AOkUFY5Nt/GIvPWtkrFeTDfxmHz1raqAooooCoTbmBDuszkiPDpI4VeJcqQTbtA4eWpuk5kvYWuL69w1H42rqttp3e1naUbyb2XuIgD4bauR45JdvRnd7eS3ZUtRRXlrTad5Jned5FZ5+RsThozJAGWWUtdIYwgBQzOjSrc7yRi9i91HRW4PA6HWb/lnGYfMeqQAq0jyTINcWc5DZTGxMcCZFJHSFrsQK8eJT6Dic8LFsRmdQJGuOipxKs62tZfq9BpewOt9aaYJdpNkEjTKSMMHssYAUnB7w5+Af/xdwo624dC7fanKzElcQgZI7CRVfdNmjYLjAEsJL5i0MABNiS/gjMoDtuUGMRXKqrBBNZWjkZmYHHspzl+A+jw6W4MQLXWwe/R8YzM/1xaPfGNzlW5LREJkt4NlPAlTa4tqKebBef6RuzvAqNZ1sohWMw5gNB/KbxkPcTTFuVmIHFobFSVIRiLCZ13rHNouRVs4DR3vdlBBpztHa2Iy4OYNlBhZ5QUZUDM8EZkdVkIyossj2LMvRvc2DAI6bB46FJ1w4mDMcXJHbIVZ3kxpzMW/PI+iFb9otpnqY5R4DENJhjEpkXC5ZizOQ7uXVWC2WzvuRiFINh9aDXmH2ripcLjJBbPHC4gCRHM7iHOkq3Y5gxKkKB18TTHE7baMMuGlaWMkBDJmleQtu1kGHmvdljBaQk5jfMNAtgHGGk2iAmk7NmI6YRQzFIbs9gRGAd9dTmVulkcdAV2z48KuU4kkrJb6tFYHdnpHObMQ/BXy3uMpFtUI+UmLjGUAORHLIBIrs8pH0k2WxuQu6i4Dg9rgstP9k8pMRJiY4iYmjLyLnCMu9VZMShKDMbFRFESdR0+rMtA1jj2g58LEIoWy6r0v/HHN0lDDwcHowzAEAknMS5C455CGaVQZDmyqqgJllMeRu7d3sOJ11pviuVOKMs0cWToGTKWhYld2uMJUqJL8YINTY/WXtZlp1s7bOImbFEEZ0gl3cKq31ciyyrHmuekzKsbcBow6iKBXDRYlMPKbSiRsRA79bmJhBv8AdDzd6LDXQ21tTrkhgpUaeScPvJNxq+XMQkCC3R0BDF7gaXvaoZdvmExiCZ5Y3dAxmBkFycMjrFKXBIG8ditms2YXULlrlOVWMCjOsWbcwuwyMlhKsbNLlLmyIXZTmIHQN2vpQX+iqLJylxSx7xjEF3iJYQuS4MAkzIWcBizMLLoSAQuY2veqCK22OlH3P+rUYy1K7XHSTuf9Wo9loLDFwHcK6rmPgO4V1QFFFFAUUUUBWf8AO6fq8P57/wCkVoFZ7zwfyeH89/8ASKCo8lW/jUP9otbhXz1g8Y0Tq6mzKbjS+o8lWQc4uL8ZfYX4UGw0Vjv/ABGxfjL7C/Cvf+I2K8ZfZX4UGw0VkA5xsV2r7K/Cu15xMT2j1L8tBrlFZQvODiO0epflpVOXs/aPUvy0GpUVmY5cz9v4L8tdjlvP2/gvy0Gk0VnS8tJu38F+Wu15YTdv4L8tBoVFUD+Fs3b+C/LXo5Vzdv4L8tBfqKoQ5VzeN+C/LXQ5Uy+N+C/LQXiaJXUqwDKwKspFwQRYgg8RaucNhkjXKihVuTZRYXYlmNu0kknymqavKaXxvwX5aVXlFL434L8tBcqKqK7ek8b8F+WlF23J434L8KC1UVWV2vJ4/wDlX4V2NqyeP/lX4UFjoqvjacnjf5RXa7Rfxh7IoHe1vCj7n/VpiRXskxYgsb2BA0A42v7q8vQT0fAdwrquY+A7hXVAUUUUBRRRQFZ5zw/yeH/tH/0itDqic7MQMELHRVkNz1C66XPVQZPI1IGSlmkjbRZIyx0Xp3BY8M2W+Ve00DZMxOsmDH/9pD/8dA3MlAkqUg2RGUUtPEGKqSATYEi5AOWuvyTD+kR+0floIwPXavUj+S4R/wCYj9v/AGV59BhH/mI/vP8AZQNo3pzG1dphoB/+9PvR+zpZI8P9un3w/Z0Aj0uhr1Bh/tk++H7Olk+j/ar98vyUBGaciWuE3H2q/fL8ld54PtE++X5KDoSV7mpNpoftE+/X5a4OLh8dPv1+WgXDUorUzGNj8eP79flroY1PGi+/X4UEgrUsjVGLjh40P36/ClF2h/Sw/wDiB8KCXRqWRqiF2gfGw/8AiB8KVXHt4+G/xA+FBMo1Kq9Qq7Qbx8L/AIgfCuxj3+0wn+I/dQTQelUkqCGPf7TCf4j91IYja86sAgwcl1ub4vdga2tfIb0FrR6WVqpZ5RzR2aaPDCO4DGPGiVxc2BCbsX1Ivrwuakk5WwXsTqdAMykk9gANBoicB3V1Xi8BXtAUUUUBRRRQFZzzgcrcjZI5mijibNNLHYsTYjdLfjx1t1kC+hqy8rNt7lN3GfrXHHxFP53f2evqr525UbXGIkyRlDDEb9JyolYXuQRqRa4GutyesUE9tLlpDiFZXkxaobA5kHTsQ2UmNyeoX1FQeFGFeRc82NiidmAmPgC1+H1lyLi3aL1X5ZgbWVV7nc39omlUxOZoxKSY0stlOojBuyqNNTrrfrvQTa4vCI2TfY0oDYSEWBS9g+UTXAtra17U6+m4ZZFjdsepYrYlSNGNgwUzgkeioHHQZGSQou7lBeOIySM26HRTPfW1hob62000pSPFLv8AfYkGUFTIRHIb5sto1ZwwKZbLfW4CjTWgs+0Z8JFiDh0kxs7AhQUB6TEA5VDTXPG1Jy7QwiyboNjmfgVVbEMPCUh5Qbixquyb7AzI7BTNkWZem7GMyAlSwI8KxJsbngaSwUiRb7eK0krJlheOVsiySWzOzxsC2jWsAbnSguck+CbIIJsZiGaLeyLElzCotcSZpQLi+tr29NMvyzgcuZZMa9hmcLGPqxcAFi0wGpYDQn3XreIjlwUk2HJQSMqwyOshsqPlZ0LEAWIy37Ld9d7PjR42wqKXxU08SJIJG3O70spCtZzntYlSBqb9gXX6Rg/oYxay4t13m6eNUBeI2uGkO+yqp6NjfXMPLZGPbuz91vTJjAL5Qpi4nsDiXJe1zYtwBqlHeqHweay7+8lrZC8fQF2NtFIaneBwgxUeGwmHRhiS87SGSRljewJQIpYqDkU3OUHojjrQX3DbRwBwr4l5MVEqkBFkjIactw3BExWTUG/S6NtbCmcPKHZpALzYqK/DPCTdfGBjla4+FZ68rzLFDmXLCJAmaRETpuXdldyo100ub2042qRnwYxpRcMpXc4INNvXawMdzMY87HLGMwsotxOlBeMJjsC8jRyz4jCEIZA2Ji3auoP5v1pJJ1IBGtjbXSo1Nt4NpBEfpiPe1mw4LA2vYxpiC1/IFqk7Qxr4l96+uSONbOyKSkYACggLc26gL27TrUjLEsk8+KwgZYcMYpvrGJlsMtjdy2Zs6kdfVpQWTBbQwcs6wmTExMzZM0kAAVurMFxJYerTrsL0jNj8HvWjjlxUwUkbyLD50IBsXH8ZzFPLaqpgsUDid/Jny73eSZWyS9NukUZSpLXJPRt6BXWEV03uKi0iSRoyCemUlNgpDX4qbXN+BoLA+2cFcgTYplFiXXDjKASBezYkNa5A4ddONqYnBxMQmIxGIRQpaWGDNEpbXKXbEDXh66qGxmRCzS3KMjxkK+V7kArdFcM0ZIser0ijDxyR4ZnIBinO6IBFxJH01JGU2tYmwtfNQWF9rYO1xNiyNLkQKArEE5SWxI10PC400Jp1tGTCRwwzDE4p1mDEBYQChU2KvmnAve/C/A1UcJMghlR813tu7MbB1IJzxhgLEEWYg6g8bGlJ0dMNGr2aOUmSEhvAIssumW9zoCL6EXt10E0+08IFB3+M1vpugDYddzPlI48CeB4UviZcIkOdsTjFkzW3DRZZMpBO81mtk049tVlmj3ABU73PmVrsV3eoKlc1g2YA3A1FuulNqxuqxLLYndq0ThrgwEEIvDWxBsb3FyD1WCYTE4Ymxlxoe4ATJdmuLjLaUjs4nrpzsz6GzO5mx28iFxC0SuZLGxW296ja4NVzFvGUhykiRVtIxditgRuypJuthe4AHk0tXe243WUiYAS2Bdg3RkLC4kFgBqpA00JBNBa12lCzD6rFxldb/Rra6aEK5vpfiCLXqa2byuFxErYrDyMbIzwRojMLdA6nXUdXWO2s1xrRFgYlKAquZS5Nnt08rEklTpa9jXf0a6izRA2uf4wBe+ouDwbq9WnaH1fye2wMVEG4ONHXxW8n9E8QfhUrWF82/K1jxYGaMWkF9JYr2zd/C56jY8DW24LFLKgdDdSPV2g+WgXooooCmG2NpLBGWOpOir4zfDtp1iZ1jUsxsoFyaoG1NpNM7MQLEZVBF8i36vL2mgoHL7b8jExqW3kmsj2NkQ9Wg4kdQ4L31RLMgAUxtb+oues6mSO54+X8K2vLQo1oMLMTdn+U1yYm7PwPxrejSV6DGYsDkiXESajehFisQZclmfp3OVRqpNjrpTfHy53MwMYLNmESxvZB1KQyBGAsAeN/Lc1ukYp3EKD5+wWLyTpM6CXK4coeiHtrlOhAXhpa1tKSnxbNK0uVQxcuBkGRbm4AQi1hpbTqr6SiWnC27KDBuQEaHEyTzqWTDwS4hxlDK+UZcpDaal7gdoqtxY/K+8BGe5a/Rtdr3OS1hx9HVX0+K9hVdeivZqoNB80bB2vHh5t60azdB1CuVK53Fg7XU5rcbdZ66aYPGmN86kZ7NroNWBBIAGh1/wCxX1QETxE9hfhSqxJ4iewvwoPlvY2PihZ2aBZg0TxqHysEdrZZQChuVsdOu/Gm2CxhizZfz42jbzWtf3V9X/R4/s09hfhXDYSP7OP2F+FB8t7I2hHEs4aBJTJE0aFlVty54SrmU6jXQW/CmuHnZFdQNHXK1xe4+PXX1S+Dj+zj+7X4U3lwUf2Uf3a/Cg+Z8DjESKdGhDtIqiNyqlomBJJBK31BtoRSMOMZUeMAZX8IEA620N7aEdXZevpKXBx/ZR/dp8KZy4RPs4/uk+FBhuxYkkwmMUhd4iJMhyKzgK31gDHUA9EeS96iIZSV3eYBGZSSx6KkaZtAbaHUgcBX0A0Ki9kjFxY2jQXHZw4Ug0a+JH92nwoMPkxKJC0NonYurrMhF1HBoyWUE8L17Nh2GFjkzhozKy5bfycgFyL9VxY2662cQL4q6HxR3j3ivd0vCw7rCgxd8RH9GVLw5w+cMM28KldY2+rsbEk3LdVtdKexbPDYRZXxKLHvCoBR3ZHtqgCngQA3Ds7a1vdjsHqroKKDKJY8I2GQfSUEkcjDMIGBZHFwrJ4TWI0bgL2pljtn5Yo5UmEsbM0eYIy5GUAhGDG4JFyBbgK2SugaDEBF0bhh5RZQR2WGfM3fbSpfD7KAgWczoFZt2VOGEpV7EkWYm2gvmFtCO2tejNdtQZJgUWN0mXFAMjAWXCZbjiQURhmBFwSR6eFbFyL5SKLMpJgcm9wQUYG1yp1BH4ixpAV4psb6G3aLj0ig1FWuLjUHUHtr2qlyV2zYiFzoT9Wew+J3dnqq20FO5W4xzJu7EItjpqGJF7nuva3fUB6D6jWg7UwKyKSbhgDZhx7tdDWVbR5UzxuygqQGIF0F9Dagk7+Q+o1zfyH1VAnlpif6v2P31weW2J/q/Y/fQWItSZcVBry2xPZH7H76VXlpiOyP2D8aCcjmFOoph21Xl5YYjsj9k/GlV5Wz9kfsn40FnjnHaKWWcdo9dVePlTMepPZPxpwnKKU9SeyfjQWLejtHroWcAcf+zUENvS/0fZ/fXkvKCUeJ7P76CeGKF7XpymI7/UaqR5STHSyeyerUdfbSn8Kp/wCh7P76C4LP3+o11vhVN/hZP/V+xXh5Wz9kf3YoLg0w7aSeQdtVT+Fk/ZF92KP4WT+LF90tBZJCKaSL3+o1DDlXN4sX3Qo/hZP4sX3YoHs62BJ0HaQQPXTJpU8ZfWKTm5UTHQrERcG2S2oNwdD2gGvRypm8WP2T8aBNnF+I4do6v/v8K83g7R66UblTN2R+yfjSZ5WT9kfsn40Hm9HaKN6O0V4eV8/ZH7J+NJtyyxHZH7J+NAqZBXoemjct8T2R+yfjSTcu8V/V+wfjQSyGu7+Q+o1X35wcX/V+wfjSf/ETGdsfsfvoLQo8h9RoyHxW9k/Cq6nOBjPGT2P30rHy6xZPhL7P76CeXDueEbnuRvhV75PYmSSEGQEMCVueLAAWJHbr+FVbkftKXGEiVzYW0Xog37ev1VeoowoAAsBwFB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8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en-US" sz="1800" b="1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b="1" cap="none" dirty="0">
                <a:solidFill>
                  <a:prstClr val="black"/>
                </a:solidFill>
                <a:latin typeface="Franklin Gothic Book"/>
              </a:rPr>
            </a:br>
            <a:r>
              <a:rPr lang="en-US" sz="1800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cap="none" dirty="0">
                <a:solidFill>
                  <a:prstClr val="black"/>
                </a:solidFill>
                <a:latin typeface="Franklin Gothic Book"/>
              </a:rPr>
            </a:br>
            <a:r>
              <a:rPr lang="en-US" sz="1800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cap="none" dirty="0">
                <a:solidFill>
                  <a:prstClr val="black"/>
                </a:solidFill>
                <a:latin typeface="Franklin Gothic Book"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600200"/>
            <a:ext cx="80010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Administered 75% through the school year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2800" dirty="0" smtClean="0"/>
          </a:p>
          <a:p>
            <a:r>
              <a:rPr lang="en-US" sz="2800" dirty="0" smtClean="0"/>
              <a:t>Flexible Testing Window: February 17- March 6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2800" dirty="0" smtClean="0"/>
          </a:p>
          <a:p>
            <a:r>
              <a:rPr lang="en-US" sz="2800" b="1" dirty="0" smtClean="0"/>
              <a:t>Math 1 (February 17); Math 2 (February 19);                            ELA 1 (February 24); ELA 2 (February 26);</a:t>
            </a:r>
          </a:p>
          <a:p>
            <a:r>
              <a:rPr lang="en-US" sz="2800" b="1" dirty="0" smtClean="0"/>
              <a:t>ELA 3 (March 3)</a:t>
            </a:r>
          </a:p>
          <a:p>
            <a:r>
              <a:rPr lang="en-US" sz="2800" b="1" dirty="0" smtClean="0"/>
              <a:t>8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grade Science (March 5)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20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400" y="304800"/>
            <a:ext cx="7520940" cy="914400"/>
          </a:xfrm>
          <a:prstGeom prst="rect">
            <a:avLst/>
          </a:prstGeom>
          <a:ln w="101600" cap="flat" cmpd="tri" algn="ctr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prstClr val="black"/>
                </a:solidFill>
              </a:rPr>
              <a:t>Performance based assessment (PBA) 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Testing schedule 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" name="AutoShape 4" descr="data:image/jpeg;base64,/9j/4AAQSkZJRgABAQAAAQABAAD/2wCEAAkGBxQSEhUUExQWFRQWFRUVFRUXFBcUFRQUFRUXFhUVFhQYHCggGBonHBcVITEhJSktLi4uGB8zODMsNyguLisBCgoKDg0OGxAQGCwkHyUsLCw3LCssLCwrNzcsNyw3Nzc1MCwrLiwrLC0yNSssLCwsLTcsLCwsNy8sLC0sLCssLP/AABEIALwBDAMBIgACEQEDEQH/xAAcAAABBQEBAQAAAAAAAAAAAAAAAwQFBgcCAQj/xABSEAACAQIDAwYKBQYMBAYDAAABAgMAEQQSIQUTMQYHIkFRcTJSYXKBkZKx0dIUI1OToRVCVMLT4RYkMzViY3OClKKy4hd0wfA0RKOzw/ElQ4P/xAAZAQEAAwEBAAAAAAAAAAAAAAAAAwQFAgH/xAAqEQEAAgEDAgMIAwAAAAAAAAAAAQIDBBESITEysfAFExQjQWGR4SJRwf/aAAwDAQACEQMRAD8A3GiiigK4lfKL13TbHcB30DSeRiDZiCQbHsPUbddRZgxP6UfuV+apI1zQRpixH6Uful+auTFiP0k/dj5qkCtcMtBHFMR+kn7v/dXLLP8ApJ9j/dT9kpNo6CPP0j9IPsn5qTcz/pDeyfnp8YqTeE0Ec0mI/SG9TfPTeWSc8Z2Pfm+epF8OeykHwzdh9VBGOZftPwb56QaSX7Q/5vnqSkwb+KfVSBwL+KfV5Lf9KCPZpftD/m+ekHkl+0Prf56S5S8lGxcaxkugU3uFzFtLa399P22e4AGVtBbgf++qgj2ml+0Prf56bvNL9ofW/wA9SLYCTxG9RpF9nyeI3qNA0baeK/SZfvJf2lJNtPFfpUvty/tKcts+TxG9k0mdnyeI3smgattPF/pUvty/tK4O0sX+ly+3L+0py2zpPEb2TXB2fJ4jeyaBudpYz9Ll9qT9pXn5Rxn6ZL7Un7SnH5Pk8RvUa8+gSeI3qNAh+Ucb+mS+1J+0r38oY39Nk9cn7SlhgZPEb1GuhgJPEb1GgTg2jiweli5WFtAHkXXtvnNWzknyyljkWOdzJExC5mN3jJ0DZuJXtB/capLh2XwgRfhcWpGTge6g+hKKTw56K+aPdSlAUUUUBRRRQFNcfwHfTqmm0OA76Bo/A91S1RBOh7ql6AooooCiiigKKKb7QxiQxvLIbIilmPYALmkRuHFFeKb6ivaAooooCiiigKKKKAooooCiiigKKKKAooooKZznD6iPz/8ApWYyDQ91afzm/wAjH5591ZnIND3UG84XwF81fdStJYTwE81fcKVoCiiigKKKKApntI6Dvp5THap0Xv8A+lA0J0PdUzUEG41O0BRXhNeZx2j10HVFc5x2j116DQe1ReeLae6wBjB6U7qg81TnY93RA/vVeqxPnt2jnxccINxFHci/B5DcgjqOVU9dW9Dj554+3X8LOkpyyx+Vx5pOUf0nC7lz9bh7J5Wit9W3o1X0Dtq9180cjdunBYuObXLfLKB+dE3hC3XbRh5VFfSkUgZQym4IBBHWDqDXftDB7rJvHaXWsw+7vvHaXdFeE15nHaPXVFUdUVznHaPXXVAUUUUBRXDyqvEgd5Ar1JAeBB7jeg6ornOL2uL2va+tu23ZXVAUV4zAanQVwk6nQMpPkINApRXLuBqSBqBqbak2A7ySB6a6oKdzlD6qPzj7hWbuuhrSecf+Ti85vcKzx00NBt2E8BPNX3ClaSwngJ5q+4UrQFFFFAUUUUBUZttrBe8+6pOoXlK1gnefdQNYnqyVUcJJqKt1AniIFkUo6q6MLMrAMpHYVOhr5m529jQ4XaUkcCCONo45MiiyqzZgwUdQ6N7eU19O185c+n86n/l4ffJQWfmw5vcBjdnJNiIS0rPMpcTSobLIyrZVcLoAOqqZyw2TiNh40LhsRKqMolhcNYlbkFJFHRcgjrFiCNK1zmP/AJpi/tJ//ees3599sRz45Io2DfR4ijkG4EjtmZL9oAS/lJHVQa1zc8q/yhgRPIAsiM0cwHg50AOYDqBUq1uq5HVWF7dxxxWLllJvvJWIPYpNkHcFsPRV55EI+A2BiJ36LYlmaEEa5ZESJGt5bFh5LGqXyV2d9IxcUXEM6qfMOj+nJmPorX9m141tklpaGONbXlJ8suSjYSPDTAHJNGpcH8yYrmKdxHDzWrROZ7lHv8OcM5+sgHQ7Wh/N9k9Huy1beVGxFxmFkgawzL0G8R11RvQQPRcV8/7C2jJs3Gh2UhonZJU7V8F1/wCoPaAa6pb4vBNZ8UdfXk9rb4nFNZ8Uev0+jdoYCKdMk0aSpxyyIrrexF7MLX1Prr5T5abMTDY/FQxi0cczBBxyqQGC3PZmt6K+r8HiVlRZEOZHUMpHWrC4NfLvOX/OuN/tv1ErGZjVeS/Nds3E7Pw0rwuJZcPE7yLNKDndAWYKWKDU8MtvJWa7bXGbDxzwwYmQBcrxm5ySRv4OeI9EnQqdPzbi2lb1yDlCbKwTMQqjCQEkkAAbpdSTwrBedLbiY/aTPh/rECxwRlQSZSpYkoBqwLOwFuNgRxoN75BcphtHBR4ggK+qSqOCyJo1r/mnRhfqYVl3L3nRnxE30XZrFULiLfJbeTyM2ULE35iEkAMNTxBA4vcThZtkcm3R+hiMTJZhfWPfkArfqYQoeHA3qmczeCEu1oLjSNZZbdV1Qqv4uD6KDUeTnNHhVUSY/NjMSdXZ5HKKT+aozXcDta9+NhwDra/NRg2BbCbzBT/mywyOBfqDJm4ebY+Wr9RQZDzQx4pNo46LGvJJPFFDGTJI0nRDOVKM2pQghh52ut6nedDnEGzgIYAr4p1za6pCh0DuBxY62XyXOlr238lImKkxd7FoEicW6o3dw1+3pkegV8o7e2o+KnmxDE5pnZ9eoHwF/uqFX0UGr8huREm10GN2pPNNG5O6hLlQ4BsXIFsiEg2CAXte+tXjFc1my3UKMKEI8F43kRwbWvmDa+m9WjZOCEEEUSiyxxpGAOxFCj3U7oMH27sDGbP2jgImxWInwUmNwpi3krsAyzxndyKTbMOItodTYEGt4qM29sZcUsQY2MWIgxCm17NBKr2HZcBlv1ZjUnQVHnDHQi85vcKoLroa0Dl+LpF3v+rVGdNDQbBhfAXzV9wpWksN4C+avupWgKKKKAooooCq9yweyx+c3uqw1VuXb2WLzm9woI7Z0l3XvFXqs52RL9YnnCtGoCvnLn0/nU/8vD75K+ja+cufM/8A5Vv+Xh970Fn5s+RpxezUf6djoAzzAxwzhIujIy6Jl0va511JNWnYfNJs7DOHKyYhgbjfsGUHt3aqqt6Qa55jmB2TGAeEs4PkO9Y2PoIPppLne2/LBEkUEoRpL51U/XZOCkWN1Um4vbU6X43kw4py3ikfVJjxzktFYQ3PPt6N91ho5FbIzPKFIOVwMiKbcCAX07qoHJ7br4OXexhS4BClhmtcFbjXjYsOvjwpk2BcKzMLBcoseN3LZRbt6DnXxa0rklzXRYiBJp5ZFLFrImVdAxUG7A8bX7iK3/k6bDwtO8Nf5eDFxtPRW/4dY+ZrHEFb9rbsC/ZugpqM24jS3maZZpdN4FWa4UCwdnkQXtYLxPV2Vs+z+bbZ8Vjumdh+c8jm/lKghfwqww7IgRGjWJAjKVZcujK17qe0an11TnX4aTvjr5QrTq8dZ/hXyhmnM3yo44KVu1sPfj1l47/5h/e8lZhzl/zrjf7b9RKn+V2w5Nl40bssEuJIJNbkA6qSOJU6HyEHrqn8qcecRi5p2FjKwcjy5FU/iDUOuwx0zU7W9evui1eOOmWvaWq4TmshxmysPJE8iYh8NFIM0jPCzmMNlMbXCqT4treXhWZ8mNvT7Lxe8VelGzRzRMBdgGtJHf8ANYEGxHWOsXB+jubtgdl4Gxv/ABWEekRgH8RWU8/HJjdTpjYx0J7JNbgJlHRb+8ot3p5azlJZ+eKZMZsaPEwnNGJYJwf6Dho9R1EGQXHURWdcy+MEe1oQTYSJLF6SmcD1papjmh25HKk2ycUfqcSr7m5tldgd5GD1E+Gv9IN1kVTeUWwsTsrFBHJV0YPBMBZZMhBWRL6XBtdeo6Hyh9YUVQuRnOjhMXGonkTD4iwDpI2RGbxo5G0IPYTcfibHtblbgsMmebFQqLXtnDO3mot2b0CglsTHmRl7VI9YtXxpJEyAqRZlupHWGXQg+kV9N8j9vYnaOIbEiNodnrGyQBxaTEyMykzkdSAKQPOPHqzPnk5Dvh53xsKFsPKc8uUX3Mp8IsBwRj0s3USb2uKDeNnYtZoo5VN1kRHUjrDqGHvpxWHc0/OXHhohg8axWNf5CaxKqpN93JbUAE6NwA0NrC+uryjwhj3n0qDd+Pvo8vtXtQSlFZ/ieXLY7EJhNlDe2dDicVYiGGEMC6oxHSdgCAR26X1K6BQVflwtxF3v+rVOeLSrvyvW+6/v/q1V3ioNGw3gL5o91KUnh/AXzR7qUoCiiigKKKKAqn84jWWHzm9wq4VSucxrJB5z+4UEFsOT66PzhWpVkfJ5/r4/PFa5QJYmLOpXMy3/ADlNmHcapWO5p9nzSNLLv3kc3Z2xEhZja2pv2ADuAq9UUFY5O8hsPgSfozzopYMyb9mRiO1WuOAAuNbCpnbEuSGRxYMEIVjbRjopJPVmIp9VS5yyzYQRIbPPLHCote5kNiD5MuYnuqTFXleId445WiGSphmmfDxre8pMwzcMoO4wytfU6Rjv3lfQGCwyxRpGvgoqoO5RYe6s15CbJz7QmmtaOK0UQPiQoqJe/b0G70PZWo1b12XlaKx9P9WNXfeYr/QoooqgqIDlpyaTH4cxnout2ifxXsRY/wBE8CPhWS8n+RUDYhY8ekgWRnijIcxlJ11EbleIYBwDwJQ20INbzTLauzExETRtpmsQy6MjqQUkU+MpCkd1WMeeYpOO3hlPTNMUmk9pR/JvktFgVCQPMIxciN5TIgLakgN4OuunWSeun23djxYyB4J1zRva4vY3BBBBHAggG9Pl4C5ues8L+W1e1XQM/Tme2aCCFmBBBBGIkBBBuCDfQ3q2z7ChkgGHnX6RH/X/AFrHsJY63HbxqTooM8xfM1s1ySomjv1JMSP/AFA1PNjc1GzMMwcQb1hw3zGRfu/APpFXeig8VbaDQdlDKCLHUHQjqIr2igpO1+arZs7FtwYmPHcu0a/djoD0CmGE5mNmIwZlmlt1PKQPTuwprRaKBpsvZkOGjEcESRRjgqKFF+s6cT5ad0UUEDyoW5j/AL/6tV94qsvKBbmP+/8Aq1DPHQW+DwV7h7q7riHwR3D3V3QFFFFAUUUUBVF50z0IPPf/AEir1VC52D0MP57/AOkUFY5Nt/GIvPWtkrFeTDfxmHz1raqAooooCoTbmBDuszkiPDpI4VeJcqQTbtA4eWpuk5kvYWuL69w1H42rqttp3e1naUbyb2XuIgD4bauR45JdvRnd7eS3ZUtRRXlrTad5Jned5FZ5+RsThozJAGWWUtdIYwgBQzOjSrc7yRi9i91HRW4PA6HWb/lnGYfMeqQAq0jyTINcWc5DZTGxMcCZFJHSFrsQK8eJT6Dic8LFsRmdQJGuOipxKs62tZfq9BpewOt9aaYJdpNkEjTKSMMHssYAUnB7w5+Af/xdwo624dC7fanKzElcQgZI7CRVfdNmjYLjAEsJL5i0MABNiS/gjMoDtuUGMRXKqrBBNZWjkZmYHHspzl+A+jw6W4MQLXWwe/R8YzM/1xaPfGNzlW5LREJkt4NlPAlTa4tqKebBef6RuzvAqNZ1sohWMw5gNB/KbxkPcTTFuVmIHFobFSVIRiLCZ13rHNouRVs4DR3vdlBBpztHa2Iy4OYNlBhZ5QUZUDM8EZkdVkIyossj2LMvRvc2DAI6bB46FJ1w4mDMcXJHbIVZ3kxpzMW/PI+iFb9otpnqY5R4DENJhjEpkXC5ZizOQ7uXVWC2WzvuRiFINh9aDXmH2ripcLjJBbPHC4gCRHM7iHOkq3Y5gxKkKB18TTHE7baMMuGlaWMkBDJmleQtu1kGHmvdljBaQk5jfMNAtgHGGk2iAmk7NmI6YRQzFIbs9gRGAd9dTmVulkcdAV2z48KuU4kkrJb6tFYHdnpHObMQ/BXy3uMpFtUI+UmLjGUAORHLIBIrs8pH0k2WxuQu6i4Dg9rgstP9k8pMRJiY4iYmjLyLnCMu9VZMShKDMbFRFESdR0+rMtA1jj2g58LEIoWy6r0v/HHN0lDDwcHowzAEAknMS5C455CGaVQZDmyqqgJllMeRu7d3sOJ11pviuVOKMs0cWToGTKWhYld2uMJUqJL8YINTY/WXtZlp1s7bOImbFEEZ0gl3cKq31ciyyrHmuekzKsbcBow6iKBXDRYlMPKbSiRsRA79bmJhBv8AdDzd6LDXQ21tTrkhgpUaeScPvJNxq+XMQkCC3R0BDF7gaXvaoZdvmExiCZ5Y3dAxmBkFycMjrFKXBIG8ditms2YXULlrlOVWMCjOsWbcwuwyMlhKsbNLlLmyIXZTmIHQN2vpQX+iqLJylxSx7xjEF3iJYQuS4MAkzIWcBizMLLoSAQuY2veqCK22OlH3P+rUYy1K7XHSTuf9Wo9loLDFwHcK6rmPgO4V1QFFFFAUUUUBWf8AO6fq8P57/wCkVoFZ7zwfyeH89/8ASKCo8lW/jUP9otbhXz1g8Y0Tq6mzKbjS+o8lWQc4uL8ZfYX4UGw0Vjv/ABGxfjL7C/Cvf+I2K8ZfZX4UGw0VkA5xsV2r7K/Cu15xMT2j1L8tBrlFZQvODiO0epflpVOXs/aPUvy0GpUVmY5cz9v4L8tdjlvP2/gvy0Gk0VnS8tJu38F+Wu15YTdv4L8tBoVFUD+Fs3b+C/LXo5Vzdv4L8tBfqKoQ5VzeN+C/LXQ5Uy+N+C/LQXiaJXUqwDKwKspFwQRYgg8RaucNhkjXKihVuTZRYXYlmNu0kknymqavKaXxvwX5aVXlFL434L8tBcqKqK7ek8b8F+WlF23J434L8KC1UVWV2vJ4/wDlX4V2NqyeP/lX4UFjoqvjacnjf5RXa7Rfxh7IoHe1vCj7n/VpiRXskxYgsb2BA0A42v7q8vQT0fAdwrquY+A7hXVAUUUUBRRRQFZ5zw/yeH/tH/0itDqic7MQMELHRVkNz1C66XPVQZPI1IGSlmkjbRZIyx0Xp3BY8M2W+Ve00DZMxOsmDH/9pD/8dA3MlAkqUg2RGUUtPEGKqSATYEi5AOWuvyTD+kR+0floIwPXavUj+S4R/wCYj9v/AGV59BhH/mI/vP8AZQNo3pzG1dphoB/+9PvR+zpZI8P9un3w/Z0Aj0uhr1Bh/tk++H7Olk+j/ar98vyUBGaciWuE3H2q/fL8ld54PtE++X5KDoSV7mpNpoftE+/X5a4OLh8dPv1+WgXDUorUzGNj8eP79flroY1PGi+/X4UEgrUsjVGLjh40P36/ClF2h/Sw/wDiB8KCXRqWRqiF2gfGw/8AiB8KVXHt4+G/xA+FBMo1Kq9Qq7Qbx8L/AIgfCuxj3+0wn+I/dQTQelUkqCGPf7TCf4j91IYja86sAgwcl1ub4vdga2tfIb0FrR6WVqpZ5RzR2aaPDCO4DGPGiVxc2BCbsX1Ivrwuakk5WwXsTqdAMykk9gANBoicB3V1Xi8BXtAUUUUBRRRQFZzzgcrcjZI5mijibNNLHYsTYjdLfjx1t1kC+hqy8rNt7lN3GfrXHHxFP53f2evqr525UbXGIkyRlDDEb9JyolYXuQRqRa4GutyesUE9tLlpDiFZXkxaobA5kHTsQ2UmNyeoX1FQeFGFeRc82NiidmAmPgC1+H1lyLi3aL1X5ZgbWVV7nc39omlUxOZoxKSY0stlOojBuyqNNTrrfrvQTa4vCI2TfY0oDYSEWBS9g+UTXAtra17U6+m4ZZFjdsepYrYlSNGNgwUzgkeioHHQZGSQou7lBeOIySM26HRTPfW1hob62000pSPFLv8AfYkGUFTIRHIb5sto1ZwwKZbLfW4CjTWgs+0Z8JFiDh0kxs7AhQUB6TEA5VDTXPG1Jy7QwiyboNjmfgVVbEMPCUh5Qbixquyb7AzI7BTNkWZem7GMyAlSwI8KxJsbngaSwUiRb7eK0krJlheOVsiySWzOzxsC2jWsAbnSguck+CbIIJsZiGaLeyLElzCotcSZpQLi+tr29NMvyzgcuZZMa9hmcLGPqxcAFi0wGpYDQn3XreIjlwUk2HJQSMqwyOshsqPlZ0LEAWIy37Ld9d7PjR42wqKXxU08SJIJG3O70spCtZzntYlSBqb9gXX6Rg/oYxay4t13m6eNUBeI2uGkO+yqp6NjfXMPLZGPbuz91vTJjAL5Qpi4nsDiXJe1zYtwBqlHeqHweay7+8lrZC8fQF2NtFIaneBwgxUeGwmHRhiS87SGSRljewJQIpYqDkU3OUHojjrQX3DbRwBwr4l5MVEqkBFkjIactw3BExWTUG/S6NtbCmcPKHZpALzYqK/DPCTdfGBjla4+FZ68rzLFDmXLCJAmaRETpuXdldyo100ub2042qRnwYxpRcMpXc4INNvXawMdzMY87HLGMwsotxOlBeMJjsC8jRyz4jCEIZA2Ji3auoP5v1pJJ1IBGtjbXSo1Nt4NpBEfpiPe1mw4LA2vYxpiC1/IFqk7Qxr4l96+uSONbOyKSkYACggLc26gL27TrUjLEsk8+KwgZYcMYpvrGJlsMtjdy2Zs6kdfVpQWTBbQwcs6wmTExMzZM0kAAVurMFxJYerTrsL0jNj8HvWjjlxUwUkbyLD50IBsXH8ZzFPLaqpgsUDid/Jny73eSZWyS9NukUZSpLXJPRt6BXWEV03uKi0iSRoyCemUlNgpDX4qbXN+BoLA+2cFcgTYplFiXXDjKASBezYkNa5A4ddONqYnBxMQmIxGIRQpaWGDNEpbXKXbEDXh66qGxmRCzS3KMjxkK+V7kArdFcM0ZIser0ijDxyR4ZnIBinO6IBFxJH01JGU2tYmwtfNQWF9rYO1xNiyNLkQKArEE5SWxI10PC400Jp1tGTCRwwzDE4p1mDEBYQChU2KvmnAve/C/A1UcJMghlR813tu7MbB1IJzxhgLEEWYg6g8bGlJ0dMNGr2aOUmSEhvAIssumW9zoCL6EXt10E0+08IFB3+M1vpugDYddzPlI48CeB4UviZcIkOdsTjFkzW3DRZZMpBO81mtk049tVlmj3ABU73PmVrsV3eoKlc1g2YA3A1FuulNqxuqxLLYndq0ThrgwEEIvDWxBsb3FyD1WCYTE4Ymxlxoe4ATJdmuLjLaUjs4nrpzsz6GzO5mx28iFxC0SuZLGxW296ja4NVzFvGUhykiRVtIxditgRuypJuthe4AHk0tXe243WUiYAS2Bdg3RkLC4kFgBqpA00JBNBa12lCzD6rFxldb/Rra6aEK5vpfiCLXqa2byuFxErYrDyMbIzwRojMLdA6nXUdXWO2s1xrRFgYlKAquZS5Nnt08rEklTpa9jXf0a6izRA2uf4wBe+ouDwbq9WnaH1fye2wMVEG4ONHXxW8n9E8QfhUrWF82/K1jxYGaMWkF9JYr2zd/C56jY8DW24LFLKgdDdSPV2g+WgXooooCmG2NpLBGWOpOir4zfDtp1iZ1jUsxsoFyaoG1NpNM7MQLEZVBF8i36vL2mgoHL7b8jExqW3kmsj2NkQ9Wg4kdQ4L31RLMgAUxtb+oues6mSO54+X8K2vLQo1oMLMTdn+U1yYm7PwPxrejSV6DGYsDkiXESajehFisQZclmfp3OVRqpNjrpTfHy53MwMYLNmESxvZB1KQyBGAsAeN/Lc1ukYp3EKD5+wWLyTpM6CXK4coeiHtrlOhAXhpa1tKSnxbNK0uVQxcuBkGRbm4AQi1hpbTqr6SiWnC27KDBuQEaHEyTzqWTDwS4hxlDK+UZcpDaal7gdoqtxY/K+8BGe5a/Rtdr3OS1hx9HVX0+K9hVdeivZqoNB80bB2vHh5t60azdB1CuVK53Fg7XU5rcbdZ66aYPGmN86kZ7NroNWBBIAGh1/wCxX1QETxE9hfhSqxJ4iewvwoPlvY2PihZ2aBZg0TxqHysEdrZZQChuVsdOu/Gm2CxhizZfz42jbzWtf3V9X/R4/s09hfhXDYSP7OP2F+FB8t7I2hHEs4aBJTJE0aFlVty54SrmU6jXQW/CmuHnZFdQNHXK1xe4+PXX1S+Dj+zj+7X4U3lwUf2Uf3a/Cg+Z8DjESKdGhDtIqiNyqlomBJJBK31BtoRSMOMZUeMAZX8IEA620N7aEdXZevpKXBx/ZR/dp8KZy4RPs4/uk+FBhuxYkkwmMUhd4iJMhyKzgK31gDHUA9EeS96iIZSV3eYBGZSSx6KkaZtAbaHUgcBX0A0Ki9kjFxY2jQXHZw4Ug0a+JH92nwoMPkxKJC0NonYurrMhF1HBoyWUE8L17Nh2GFjkzhozKy5bfycgFyL9VxY2662cQL4q6HxR3j3ivd0vCw7rCgxd8RH9GVLw5w+cMM28KldY2+rsbEk3LdVtdKexbPDYRZXxKLHvCoBR3ZHtqgCngQA3Ds7a1vdjsHqroKKDKJY8I2GQfSUEkcjDMIGBZHFwrJ4TWI0bgL2pljtn5Yo5UmEsbM0eYIy5GUAhGDG4JFyBbgK2SugaDEBF0bhh5RZQR2WGfM3fbSpfD7KAgWczoFZt2VOGEpV7EkWYm2gvmFtCO2tejNdtQZJgUWN0mXFAMjAWXCZbjiQURhmBFwSR6eFbFyL5SKLMpJgcm9wQUYG1yp1BH4ixpAV4psb6G3aLj0ig1FWuLjUHUHtr2qlyV2zYiFzoT9Wew+J3dnqq20FO5W4xzJu7EItjpqGJF7nuva3fUB6D6jWg7UwKyKSbhgDZhx7tdDWVbR5UzxuygqQGIF0F9Dagk7+Q+o1zfyH1VAnlpif6v2P31weW2J/q/Y/fQWItSZcVBry2xPZH7H76VXlpiOyP2D8aCcjmFOoph21Xl5YYjsj9k/GlV5Wz9kfsn40FnjnHaKWWcdo9dVePlTMepPZPxpwnKKU9SeyfjQWLejtHroWcAcf+zUENvS/0fZ/fXkvKCUeJ7P76CeGKF7XpymI7/UaqR5STHSyeyerUdfbSn8Kp/wCh7P76C4LP3+o11vhVN/hZP/V+xXh5Wz9kf3YoLg0w7aSeQdtVT+Fk/ZF92KP4WT+LF90tBZJCKaSL3+o1DDlXN4sX3Qo/hZP4sX3YoHs62BJ0HaQQPXTJpU8ZfWKTm5UTHQrERcG2S2oNwdD2gGvRypm8WP2T8aBNnF+I4do6v/v8K83g7R66UblTN2R+yfjSZ5WT9kfsn40Hm9HaKN6O0V4eV8/ZH7J+NJtyyxHZH7J+NAqZBXoemjct8T2R+yfjSTcu8V/V+wfjQSyGu7+Q+o1X35wcX/V+wfjSf/ETGdsfsfvoLQo8h9RoyHxW9k/Cq6nOBjPGT2P30rHy6xZPhL7P76CeXDueEbnuRvhV75PYmSSEGQEMCVueLAAWJHbr+FVbkftKXGEiVzYW0Xog37ev1VeoowoAAsBwFB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6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en-US" sz="1800" b="1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b="1" cap="none" dirty="0">
                <a:solidFill>
                  <a:prstClr val="black"/>
                </a:solidFill>
                <a:latin typeface="Franklin Gothic Book"/>
              </a:rPr>
            </a:br>
            <a:r>
              <a:rPr lang="en-US" sz="1800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cap="none" dirty="0">
                <a:solidFill>
                  <a:prstClr val="black"/>
                </a:solidFill>
                <a:latin typeface="Franklin Gothic Book"/>
              </a:rPr>
            </a:br>
            <a:r>
              <a:rPr lang="en-US" sz="1800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cap="none" dirty="0">
                <a:solidFill>
                  <a:prstClr val="black"/>
                </a:solidFill>
                <a:latin typeface="Franklin Gothic Book"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600200"/>
            <a:ext cx="8001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ELA/Literacy PBA will focus on writing effectively while analyzing related texts. Tasks: Literacy Analysis, Research Simulation, and Narrative Writing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r>
              <a:rPr lang="en-US" sz="2400" dirty="0" smtClean="0"/>
              <a:t>Math PBA will focus on applying skills, concepts, and understanding to solve multi-step problems requiring abstract reasoning, precision, perseverance, and strategic use of tools. 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400" y="304800"/>
            <a:ext cx="7520940" cy="914400"/>
          </a:xfrm>
          <a:prstGeom prst="rect">
            <a:avLst/>
          </a:prstGeom>
          <a:ln w="101600" cap="flat" cmpd="tri" algn="ctr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prstClr val="black"/>
                </a:solidFill>
              </a:rPr>
              <a:t>Performance based assessment (PBA) 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Content</a:t>
            </a:r>
          </a:p>
        </p:txBody>
      </p:sp>
      <p:sp>
        <p:nvSpPr>
          <p:cNvPr id="2" name="AutoShape 4" descr="data:image/jpeg;base64,/9j/4AAQSkZJRgABAQAAAQABAAD/2wCEAAkGBxQSEhUUExQWFRQWFRUVFRUXFBcUFRQUFRUXFhUVFhQYHCggGBonHBcVITEhJSktLi4uGB8zODMsNyguLisBCgoKDg0OGxAQGCwkHyUsLCw3LCssLCwrNzcsNyw3Nzc1MCwrLiwrLC0yNSssLCwsLTcsLCwsNy8sLC0sLCssLP/AABEIALwBDAMBIgACEQEDEQH/xAAcAAABBQEBAQAAAAAAAAAAAAAAAwQFBgcCAQj/xABSEAACAQIDAwYKBQYMBAYDAAABAgMAEQQSIQUTMQYHIkFRcTJSYXKBkZKx0dIUI1OToRVCVMLT4RYkMzViY3OClKKy4hd0wfA0RKOzw/ElQ4P/xAAZAQEAAwEBAAAAAAAAAAAAAAAAAwQFAgH/xAAqEQEAAgEDAgMIAwAAAAAAAAAAAQIDBBESITEysfAFExQjQWGR4SJRwf/aAAwDAQACEQMRAD8A3GiiigK4lfKL13TbHcB30DSeRiDZiCQbHsPUbddRZgxP6UfuV+apI1zQRpixH6Uful+auTFiP0k/dj5qkCtcMtBHFMR+kn7v/dXLLP8ApJ9j/dT9kpNo6CPP0j9IPsn5qTcz/pDeyfnp8YqTeE0Ec0mI/SG9TfPTeWSc8Z2Pfm+epF8OeykHwzdh9VBGOZftPwb56QaSX7Q/5vnqSkwb+KfVSBwL+KfV5Lf9KCPZpftD/m+ekHkl+0Prf56S5S8lGxcaxkugU3uFzFtLa399P22e4AGVtBbgf++qgj2ml+0Prf56bvNL9ofW/wA9SLYCTxG9RpF9nyeI3qNA0baeK/SZfvJf2lJNtPFfpUvty/tKcts+TxG9k0mdnyeI3smgattPF/pUvty/tK4O0sX+ly+3L+0py2zpPEb2TXB2fJ4jeyaBudpYz9Ll9qT9pXn5Rxn6ZL7Un7SnH5Pk8RvUa8+gSeI3qNAh+Ucb+mS+1J+0r38oY39Nk9cn7SlhgZPEb1GuhgJPEb1GgTg2jiweli5WFtAHkXXtvnNWzknyyljkWOdzJExC5mN3jJ0DZuJXtB/capLh2XwgRfhcWpGTge6g+hKKTw56K+aPdSlAUUUUBRRRQFNcfwHfTqmm0OA76Bo/A91S1RBOh7ql6AooooCiiigKKKb7QxiQxvLIbIilmPYALmkRuHFFeKb6ivaAooooCiiigKKKKAooooCiiigKKKKAooooKZznD6iPz/8ApWYyDQ91afzm/wAjH5591ZnIND3UG84XwF81fdStJYTwE81fcKVoCiiigKKKKApntI6Dvp5THap0Xv8A+lA0J0PdUzUEG41O0BRXhNeZx2j10HVFc5x2j116DQe1ReeLae6wBjB6U7qg81TnY93RA/vVeqxPnt2jnxccINxFHci/B5DcgjqOVU9dW9Dj554+3X8LOkpyyx+Vx5pOUf0nC7lz9bh7J5Wit9W3o1X0Dtq9180cjdunBYuObXLfLKB+dE3hC3XbRh5VFfSkUgZQym4IBBHWDqDXftDB7rJvHaXWsw+7vvHaXdFeE15nHaPXVFUdUVznHaPXXVAUUUUBRXDyqvEgd5Ar1JAeBB7jeg6ornOL2uL2va+tu23ZXVAUV4zAanQVwk6nQMpPkINApRXLuBqSBqBqbak2A7ySB6a6oKdzlD6qPzj7hWbuuhrSecf+Ti85vcKzx00NBt2E8BPNX3ClaSwngJ5q+4UrQFFFFAUUUUBUZttrBe8+6pOoXlK1gnefdQNYnqyVUcJJqKt1AniIFkUo6q6MLMrAMpHYVOhr5m529jQ4XaUkcCCONo45MiiyqzZgwUdQ6N7eU19O185c+n86n/l4ffJQWfmw5vcBjdnJNiIS0rPMpcTSobLIyrZVcLoAOqqZyw2TiNh40LhsRKqMolhcNYlbkFJFHRcgjrFiCNK1zmP/AJpi/tJ//ees3599sRz45Io2DfR4ijkG4EjtmZL9oAS/lJHVQa1zc8q/yhgRPIAsiM0cwHg50AOYDqBUq1uq5HVWF7dxxxWLllJvvJWIPYpNkHcFsPRV55EI+A2BiJ36LYlmaEEa5ZESJGt5bFh5LGqXyV2d9IxcUXEM6qfMOj+nJmPorX9m141tklpaGONbXlJ8suSjYSPDTAHJNGpcH8yYrmKdxHDzWrROZ7lHv8OcM5+sgHQ7Wh/N9k9Huy1beVGxFxmFkgawzL0G8R11RvQQPRcV8/7C2jJs3Gh2UhonZJU7V8F1/wCoPaAa6pb4vBNZ8UdfXk9rb4nFNZ8Uev0+jdoYCKdMk0aSpxyyIrrexF7MLX1Prr5T5abMTDY/FQxi0cczBBxyqQGC3PZmt6K+r8HiVlRZEOZHUMpHWrC4NfLvOX/OuN/tv1ErGZjVeS/Nds3E7Pw0rwuJZcPE7yLNKDndAWYKWKDU8MtvJWa7bXGbDxzwwYmQBcrxm5ySRv4OeI9EnQqdPzbi2lb1yDlCbKwTMQqjCQEkkAAbpdSTwrBedLbiY/aTPh/rECxwRlQSZSpYkoBqwLOwFuNgRxoN75BcphtHBR4ggK+qSqOCyJo1r/mnRhfqYVl3L3nRnxE30XZrFULiLfJbeTyM2ULE35iEkAMNTxBA4vcThZtkcm3R+hiMTJZhfWPfkArfqYQoeHA3qmczeCEu1oLjSNZZbdV1Qqv4uD6KDUeTnNHhVUSY/NjMSdXZ5HKKT+aozXcDta9+NhwDra/NRg2BbCbzBT/mywyOBfqDJm4ebY+Wr9RQZDzQx4pNo46LGvJJPFFDGTJI0nRDOVKM2pQghh52ut6nedDnEGzgIYAr4p1za6pCh0DuBxY62XyXOlr238lImKkxd7FoEicW6o3dw1+3pkegV8o7e2o+KnmxDE5pnZ9eoHwF/uqFX0UGr8huREm10GN2pPNNG5O6hLlQ4BsXIFsiEg2CAXte+tXjFc1my3UKMKEI8F43kRwbWvmDa+m9WjZOCEEEUSiyxxpGAOxFCj3U7oMH27sDGbP2jgImxWInwUmNwpi3krsAyzxndyKTbMOItodTYEGt4qM29sZcUsQY2MWIgxCm17NBKr2HZcBlv1ZjUnQVHnDHQi85vcKoLroa0Dl+LpF3v+rVGdNDQbBhfAXzV9wpWksN4C+avupWgKKKKAooooCq9yweyx+c3uqw1VuXb2WLzm9woI7Z0l3XvFXqs52RL9YnnCtGoCvnLn0/nU/8vD75K+ja+cufM/8A5Vv+Xh970Fn5s+RpxezUf6djoAzzAxwzhIujIy6Jl0va511JNWnYfNJs7DOHKyYhgbjfsGUHt3aqqt6Qa55jmB2TGAeEs4PkO9Y2PoIPppLne2/LBEkUEoRpL51U/XZOCkWN1Um4vbU6X43kw4py3ikfVJjxzktFYQ3PPt6N91ho5FbIzPKFIOVwMiKbcCAX07qoHJ7br4OXexhS4BClhmtcFbjXjYsOvjwpk2BcKzMLBcoseN3LZRbt6DnXxa0rklzXRYiBJp5ZFLFrImVdAxUG7A8bX7iK3/k6bDwtO8Nf5eDFxtPRW/4dY+ZrHEFb9rbsC/ZugpqM24jS3maZZpdN4FWa4UCwdnkQXtYLxPV2Vs+z+bbZ8Vjumdh+c8jm/lKghfwqww7IgRGjWJAjKVZcujK17qe0an11TnX4aTvjr5QrTq8dZ/hXyhmnM3yo44KVu1sPfj1l47/5h/e8lZhzl/zrjf7b9RKn+V2w5Nl40bssEuJIJNbkA6qSOJU6HyEHrqn8qcecRi5p2FjKwcjy5FU/iDUOuwx0zU7W9evui1eOOmWvaWq4TmshxmysPJE8iYh8NFIM0jPCzmMNlMbXCqT4treXhWZ8mNvT7Lxe8VelGzRzRMBdgGtJHf8ANYEGxHWOsXB+jubtgdl4Gxv/ABWEekRgH8RWU8/HJjdTpjYx0J7JNbgJlHRb+8ot3p5azlJZ+eKZMZsaPEwnNGJYJwf6Dho9R1EGQXHURWdcy+MEe1oQTYSJLF6SmcD1papjmh25HKk2ycUfqcSr7m5tldgd5GD1E+Gv9IN1kVTeUWwsTsrFBHJV0YPBMBZZMhBWRL6XBtdeo6Hyh9YUVQuRnOjhMXGonkTD4iwDpI2RGbxo5G0IPYTcfibHtblbgsMmebFQqLXtnDO3mot2b0CglsTHmRl7VI9YtXxpJEyAqRZlupHWGXQg+kV9N8j9vYnaOIbEiNodnrGyQBxaTEyMykzkdSAKQPOPHqzPnk5Dvh53xsKFsPKc8uUX3Mp8IsBwRj0s3USb2uKDeNnYtZoo5VN1kRHUjrDqGHvpxWHc0/OXHhohg8axWNf5CaxKqpN93JbUAE6NwA0NrC+uryjwhj3n0qDd+Pvo8vtXtQSlFZ/ieXLY7EJhNlDe2dDicVYiGGEMC6oxHSdgCAR26X1K6BQVflwtxF3v+rVOeLSrvyvW+6/v/q1V3ioNGw3gL5o91KUnh/AXzR7qUoCiiigKKKKAqn84jWWHzm9wq4VSucxrJB5z+4UEFsOT66PzhWpVkfJ5/r4/PFa5QJYmLOpXMy3/ADlNmHcapWO5p9nzSNLLv3kc3Z2xEhZja2pv2ADuAq9UUFY5O8hsPgSfozzopYMyb9mRiO1WuOAAuNbCpnbEuSGRxYMEIVjbRjopJPVmIp9VS5yyzYQRIbPPLHCote5kNiD5MuYnuqTFXleId445WiGSphmmfDxre8pMwzcMoO4wytfU6Rjv3lfQGCwyxRpGvgoqoO5RYe6s15CbJz7QmmtaOK0UQPiQoqJe/b0G70PZWo1b12XlaKx9P9WNXfeYr/QoooqgqIDlpyaTH4cxnout2ifxXsRY/wBE8CPhWS8n+RUDYhY8ekgWRnijIcxlJ11EbleIYBwDwJQ20INbzTLauzExETRtpmsQy6MjqQUkU+MpCkd1WMeeYpOO3hlPTNMUmk9pR/JvktFgVCQPMIxciN5TIgLakgN4OuunWSeun23djxYyB4J1zRva4vY3BBBBHAggG9Pl4C5ues8L+W1e1XQM/Tme2aCCFmBBBBGIkBBBuCDfQ3q2z7ChkgGHnX6RH/X/AFrHsJY63HbxqTooM8xfM1s1ySomjv1JMSP/AFA1PNjc1GzMMwcQb1hw3zGRfu/APpFXeig8VbaDQdlDKCLHUHQjqIr2igpO1+arZs7FtwYmPHcu0a/djoD0CmGE5mNmIwZlmlt1PKQPTuwprRaKBpsvZkOGjEcESRRjgqKFF+s6cT5ad0UUEDyoW5j/AL/6tV94qsvKBbmP+/8Aq1DPHQW+DwV7h7q7riHwR3D3V3QFFFFAUUUUBVF50z0IPPf/AEir1VC52D0MP57/AOkUFY5Nt/GIvPWtkrFeTDfxmHz1raqAooooCoTbmBDuszkiPDpI4VeJcqQTbtA4eWpuk5kvYWuL69w1H42rqttp3e1naUbyb2XuIgD4bauR45JdvRnd7eS3ZUtRRXlrTad5Jned5FZ5+RsThozJAGWWUtdIYwgBQzOjSrc7yRi9i91HRW4PA6HWb/lnGYfMeqQAq0jyTINcWc5DZTGxMcCZFJHSFrsQK8eJT6Dic8LFsRmdQJGuOipxKs62tZfq9BpewOt9aaYJdpNkEjTKSMMHssYAUnB7w5+Af/xdwo624dC7fanKzElcQgZI7CRVfdNmjYLjAEsJL5i0MABNiS/gjMoDtuUGMRXKqrBBNZWjkZmYHHspzl+A+jw6W4MQLXWwe/R8YzM/1xaPfGNzlW5LREJkt4NlPAlTa4tqKebBef6RuzvAqNZ1sohWMw5gNB/KbxkPcTTFuVmIHFobFSVIRiLCZ13rHNouRVs4DR3vdlBBpztHa2Iy4OYNlBhZ5QUZUDM8EZkdVkIyossj2LMvRvc2DAI6bB46FJ1w4mDMcXJHbIVZ3kxpzMW/PI+iFb9otpnqY5R4DENJhjEpkXC5ZizOQ7uXVWC2WzvuRiFINh9aDXmH2ripcLjJBbPHC4gCRHM7iHOkq3Y5gxKkKB18TTHE7baMMuGlaWMkBDJmleQtu1kGHmvdljBaQk5jfMNAtgHGGk2iAmk7NmI6YRQzFIbs9gRGAd9dTmVulkcdAV2z48KuU4kkrJb6tFYHdnpHObMQ/BXy3uMpFtUI+UmLjGUAORHLIBIrs8pH0k2WxuQu6i4Dg9rgstP9k8pMRJiY4iYmjLyLnCMu9VZMShKDMbFRFESdR0+rMtA1jj2g58LEIoWy6r0v/HHN0lDDwcHowzAEAknMS5C455CGaVQZDmyqqgJllMeRu7d3sOJ11pviuVOKMs0cWToGTKWhYld2uMJUqJL8YINTY/WXtZlp1s7bOImbFEEZ0gl3cKq31ciyyrHmuekzKsbcBow6iKBXDRYlMPKbSiRsRA79bmJhBv8AdDzd6LDXQ21tTrkhgpUaeScPvJNxq+XMQkCC3R0BDF7gaXvaoZdvmExiCZ5Y3dAxmBkFycMjrFKXBIG8ditms2YXULlrlOVWMCjOsWbcwuwyMlhKsbNLlLmyIXZTmIHQN2vpQX+iqLJylxSx7xjEF3iJYQuS4MAkzIWcBizMLLoSAQuY2veqCK22OlH3P+rUYy1K7XHSTuf9Wo9loLDFwHcK6rmPgO4V1QFFFFAUUUUBWf8AO6fq8P57/wCkVoFZ7zwfyeH89/8ASKCo8lW/jUP9otbhXz1g8Y0Tq6mzKbjS+o8lWQc4uL8ZfYX4UGw0Vjv/ABGxfjL7C/Cvf+I2K8ZfZX4UGw0VkA5xsV2r7K/Cu15xMT2j1L8tBrlFZQvODiO0epflpVOXs/aPUvy0GpUVmY5cz9v4L8tdjlvP2/gvy0Gk0VnS8tJu38F+Wu15YTdv4L8tBoVFUD+Fs3b+C/LXo5Vzdv4L8tBfqKoQ5VzeN+C/LXQ5Uy+N+C/LQXiaJXUqwDKwKspFwQRYgg8RaucNhkjXKihVuTZRYXYlmNu0kknymqavKaXxvwX5aVXlFL434L8tBcqKqK7ek8b8F+WlF23J434L8KC1UVWV2vJ4/wDlX4V2NqyeP/lX4UFjoqvjacnjf5RXa7Rfxh7IoHe1vCj7n/VpiRXskxYgsb2BA0A42v7q8vQT0fAdwrquY+A7hXVAUUUUBRRRQFZ5zw/yeH/tH/0itDqic7MQMELHRVkNz1C66XPVQZPI1IGSlmkjbRZIyx0Xp3BY8M2W+Ve00DZMxOsmDH/9pD/8dA3MlAkqUg2RGUUtPEGKqSATYEi5AOWuvyTD+kR+0floIwPXavUj+S4R/wCYj9v/AGV59BhH/mI/vP8AZQNo3pzG1dphoB/+9PvR+zpZI8P9un3w/Z0Aj0uhr1Bh/tk++H7Olk+j/ar98vyUBGaciWuE3H2q/fL8ld54PtE++X5KDoSV7mpNpoftE+/X5a4OLh8dPv1+WgXDUorUzGNj8eP79flroY1PGi+/X4UEgrUsjVGLjh40P36/ClF2h/Sw/wDiB8KCXRqWRqiF2gfGw/8AiB8KVXHt4+G/xA+FBMo1Kq9Qq7Qbx8L/AIgfCuxj3+0wn+I/dQTQelUkqCGPf7TCf4j91IYja86sAgwcl1ub4vdga2tfIb0FrR6WVqpZ5RzR2aaPDCO4DGPGiVxc2BCbsX1Ivrwuakk5WwXsTqdAMykk9gANBoicB3V1Xi8BXtAUUUUBRRRQFZzzgcrcjZI5mijibNNLHYsTYjdLfjx1t1kC+hqy8rNt7lN3GfrXHHxFP53f2evqr525UbXGIkyRlDDEb9JyolYXuQRqRa4GutyesUE9tLlpDiFZXkxaobA5kHTsQ2UmNyeoX1FQeFGFeRc82NiidmAmPgC1+H1lyLi3aL1X5ZgbWVV7nc39omlUxOZoxKSY0stlOojBuyqNNTrrfrvQTa4vCI2TfY0oDYSEWBS9g+UTXAtra17U6+m4ZZFjdsepYrYlSNGNgwUzgkeioHHQZGSQou7lBeOIySM26HRTPfW1hob62000pSPFLv8AfYkGUFTIRHIb5sto1ZwwKZbLfW4CjTWgs+0Z8JFiDh0kxs7AhQUB6TEA5VDTXPG1Jy7QwiyboNjmfgVVbEMPCUh5Qbixquyb7AzI7BTNkWZem7GMyAlSwI8KxJsbngaSwUiRb7eK0krJlheOVsiySWzOzxsC2jWsAbnSguck+CbIIJsZiGaLeyLElzCotcSZpQLi+tr29NMvyzgcuZZMa9hmcLGPqxcAFi0wGpYDQn3XreIjlwUk2HJQSMqwyOshsqPlZ0LEAWIy37Ld9d7PjR42wqKXxU08SJIJG3O70spCtZzntYlSBqb9gXX6Rg/oYxay4t13m6eNUBeI2uGkO+yqp6NjfXMPLZGPbuz91vTJjAL5Qpi4nsDiXJe1zYtwBqlHeqHweay7+8lrZC8fQF2NtFIaneBwgxUeGwmHRhiS87SGSRljewJQIpYqDkU3OUHojjrQX3DbRwBwr4l5MVEqkBFkjIactw3BExWTUG/S6NtbCmcPKHZpALzYqK/DPCTdfGBjla4+FZ68rzLFDmXLCJAmaRETpuXdldyo100ub2042qRnwYxpRcMpXc4INNvXawMdzMY87HLGMwsotxOlBeMJjsC8jRyz4jCEIZA2Ji3auoP5v1pJJ1IBGtjbXSo1Nt4NpBEfpiPe1mw4LA2vYxpiC1/IFqk7Qxr4l96+uSONbOyKSkYACggLc26gL27TrUjLEsk8+KwgZYcMYpvrGJlsMtjdy2Zs6kdfVpQWTBbQwcs6wmTExMzZM0kAAVurMFxJYerTrsL0jNj8HvWjjlxUwUkbyLD50IBsXH8ZzFPLaqpgsUDid/Jny73eSZWyS9NukUZSpLXJPRt6BXWEV03uKi0iSRoyCemUlNgpDX4qbXN+BoLA+2cFcgTYplFiXXDjKASBezYkNa5A4ddONqYnBxMQmIxGIRQpaWGDNEpbXKXbEDXh66qGxmRCzS3KMjxkK+V7kArdFcM0ZIser0ijDxyR4ZnIBinO6IBFxJH01JGU2tYmwtfNQWF9rYO1xNiyNLkQKArEE5SWxI10PC400Jp1tGTCRwwzDE4p1mDEBYQChU2KvmnAve/C/A1UcJMghlR813tu7MbB1IJzxhgLEEWYg6g8bGlJ0dMNGr2aOUmSEhvAIssumW9zoCL6EXt10E0+08IFB3+M1vpugDYddzPlI48CeB4UviZcIkOdsTjFkzW3DRZZMpBO81mtk049tVlmj3ABU73PmVrsV3eoKlc1g2YA3A1FuulNqxuqxLLYndq0ThrgwEEIvDWxBsb3FyD1WCYTE4Ymxlxoe4ATJdmuLjLaUjs4nrpzsz6GzO5mx28iFxC0SuZLGxW296ja4NVzFvGUhykiRVtIxditgRuypJuthe4AHk0tXe243WUiYAS2Bdg3RkLC4kFgBqpA00JBNBa12lCzD6rFxldb/Rra6aEK5vpfiCLXqa2byuFxErYrDyMbIzwRojMLdA6nXUdXWO2s1xrRFgYlKAquZS5Nnt08rEklTpa9jXf0a6izRA2uf4wBe+ouDwbq9WnaH1fye2wMVEG4ONHXxW8n9E8QfhUrWF82/K1jxYGaMWkF9JYr2zd/C56jY8DW24LFLKgdDdSPV2g+WgXooooCmG2NpLBGWOpOir4zfDtp1iZ1jUsxsoFyaoG1NpNM7MQLEZVBF8i36vL2mgoHL7b8jExqW3kmsj2NkQ9Wg4kdQ4L31RLMgAUxtb+oues6mSO54+X8K2vLQo1oMLMTdn+U1yYm7PwPxrejSV6DGYsDkiXESajehFisQZclmfp3OVRqpNjrpTfHy53MwMYLNmESxvZB1KQyBGAsAeN/Lc1ukYp3EKD5+wWLyTpM6CXK4coeiHtrlOhAXhpa1tKSnxbNK0uVQxcuBkGRbm4AQi1hpbTqr6SiWnC27KDBuQEaHEyTzqWTDwS4hxlDK+UZcpDaal7gdoqtxY/K+8BGe5a/Rtdr3OS1hx9HVX0+K9hVdeivZqoNB80bB2vHh5t60azdB1CuVK53Fg7XU5rcbdZ66aYPGmN86kZ7NroNWBBIAGh1/wCxX1QETxE9hfhSqxJ4iewvwoPlvY2PihZ2aBZg0TxqHysEdrZZQChuVsdOu/Gm2CxhizZfz42jbzWtf3V9X/R4/s09hfhXDYSP7OP2F+FB8t7I2hHEs4aBJTJE0aFlVty54SrmU6jXQW/CmuHnZFdQNHXK1xe4+PXX1S+Dj+zj+7X4U3lwUf2Uf3a/Cg+Z8DjESKdGhDtIqiNyqlomBJJBK31BtoRSMOMZUeMAZX8IEA620N7aEdXZevpKXBx/ZR/dp8KZy4RPs4/uk+FBhuxYkkwmMUhd4iJMhyKzgK31gDHUA9EeS96iIZSV3eYBGZSSx6KkaZtAbaHUgcBX0A0Ki9kjFxY2jQXHZw4Ug0a+JH92nwoMPkxKJC0NonYurrMhF1HBoyWUE8L17Nh2GFjkzhozKy5bfycgFyL9VxY2662cQL4q6HxR3j3ivd0vCw7rCgxd8RH9GVLw5w+cMM28KldY2+rsbEk3LdVtdKexbPDYRZXxKLHvCoBR3ZHtqgCngQA3Ds7a1vdjsHqroKKDKJY8I2GQfSUEkcjDMIGBZHFwrJ4TWI0bgL2pljtn5Yo5UmEsbM0eYIy5GUAhGDG4JFyBbgK2SugaDEBF0bhh5RZQR2WGfM3fbSpfD7KAgWczoFZt2VOGEpV7EkWYm2gvmFtCO2tejNdtQZJgUWN0mXFAMjAWXCZbjiQURhmBFwSR6eFbFyL5SKLMpJgcm9wQUYG1yp1BH4ixpAV4psb6G3aLj0ig1FWuLjUHUHtr2qlyV2zYiFzoT9Wew+J3dnqq20FO5W4xzJu7EItjpqGJF7nuva3fUB6D6jWg7UwKyKSbhgDZhx7tdDWVbR5UzxuygqQGIF0F9Dagk7+Q+o1zfyH1VAnlpif6v2P31weW2J/q/Y/fQWItSZcVBry2xPZH7H76VXlpiOyP2D8aCcjmFOoph21Xl5YYjsj9k/GlV5Wz9kfsn40FnjnHaKWWcdo9dVePlTMepPZPxpwnKKU9SeyfjQWLejtHroWcAcf+zUENvS/0fZ/fXkvKCUeJ7P76CeGKF7XpymI7/UaqR5STHSyeyerUdfbSn8Kp/wCh7P76C4LP3+o11vhVN/hZP/V+xXh5Wz9kf3YoLg0w7aSeQdtVT+Fk/ZF92KP4WT+LF90tBZJCKaSL3+o1DDlXN4sX3Qo/hZP4sX3YoHs62BJ0HaQQPXTJpU8ZfWKTm5UTHQrERcG2S2oNwdD2gGvRypm8WP2T8aBNnF+I4do6v/v8K83g7R66UblTN2R+yfjSZ5WT9kfsn40Hm9HaKN6O0V4eV8/ZH7J+NJtyyxHZH7J+NAqZBXoemjct8T2R+yfjSTcu8V/V+wfjQSyGu7+Q+o1X35wcX/V+wfjSf/ETGdsfsfvoLQo8h9RoyHxW9k/Cq6nOBjPGT2P30rHy6xZPhL7P76CeXDueEbnuRvhV75PYmSSEGQEMCVueLAAWJHbr+FVbkftKXGEiVzYW0Xog37ev1VeoowoAAsBwFB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5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en-US" sz="1800" b="1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b="1" cap="none" dirty="0">
                <a:solidFill>
                  <a:prstClr val="black"/>
                </a:solidFill>
                <a:latin typeface="Franklin Gothic Book"/>
              </a:rPr>
            </a:br>
            <a:r>
              <a:rPr lang="en-US" sz="1800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cap="none" dirty="0">
                <a:solidFill>
                  <a:prstClr val="black"/>
                </a:solidFill>
                <a:latin typeface="Franklin Gothic Book"/>
              </a:rPr>
            </a:br>
            <a:r>
              <a:rPr lang="en-US" sz="1800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cap="none" dirty="0">
                <a:solidFill>
                  <a:prstClr val="black"/>
                </a:solidFill>
                <a:latin typeface="Franklin Gothic Book"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07576" y="1219200"/>
            <a:ext cx="8001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Administered 90 % through the school year</a:t>
            </a:r>
          </a:p>
          <a:p>
            <a:endParaRPr lang="en-US" sz="3200" dirty="0" smtClean="0"/>
          </a:p>
          <a:p>
            <a:r>
              <a:rPr lang="en-US" sz="3200" dirty="0" smtClean="0"/>
              <a:t>Flexible Testing Window–April 13- May 15</a:t>
            </a:r>
          </a:p>
          <a:p>
            <a:endParaRPr lang="en-US" sz="3200" dirty="0"/>
          </a:p>
          <a:p>
            <a:r>
              <a:rPr lang="en-US" sz="3200" b="1" dirty="0" smtClean="0"/>
              <a:t>Math </a:t>
            </a:r>
            <a:r>
              <a:rPr lang="en-US" sz="3200" b="1" dirty="0"/>
              <a:t>1 </a:t>
            </a:r>
            <a:r>
              <a:rPr lang="en-US" sz="3200" b="1" dirty="0" smtClean="0"/>
              <a:t>(April 14); </a:t>
            </a:r>
            <a:r>
              <a:rPr lang="en-US" sz="3200" b="1" dirty="0"/>
              <a:t>Math 2 </a:t>
            </a:r>
            <a:r>
              <a:rPr lang="en-US" sz="3200" b="1" dirty="0" smtClean="0"/>
              <a:t>(April 16);                          ELA 1 (April 21); </a:t>
            </a:r>
            <a:r>
              <a:rPr lang="en-US" sz="3200" b="1" dirty="0"/>
              <a:t>ELA 2 </a:t>
            </a:r>
            <a:r>
              <a:rPr lang="en-US" sz="3200" b="1" dirty="0" smtClean="0"/>
              <a:t>(April 23); </a:t>
            </a:r>
          </a:p>
          <a:p>
            <a:r>
              <a:rPr lang="en-US" sz="3200" b="1" dirty="0" smtClean="0"/>
              <a:t>8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</a:t>
            </a:r>
            <a:r>
              <a:rPr lang="en-US" sz="3200" b="1" dirty="0"/>
              <a:t>grade Science (</a:t>
            </a:r>
            <a:r>
              <a:rPr lang="en-US" sz="3200" b="1" dirty="0" smtClean="0"/>
              <a:t>May 5)</a:t>
            </a:r>
            <a:endParaRPr lang="en-US" sz="3200" b="1" dirty="0"/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1600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16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07576" y="304800"/>
            <a:ext cx="7520940" cy="914400"/>
          </a:xfrm>
          <a:prstGeom prst="rect">
            <a:avLst/>
          </a:prstGeom>
          <a:ln w="101600" cap="flat" cmpd="tri" algn="ctr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prstClr val="black"/>
                </a:solidFill>
              </a:rPr>
              <a:t>End of year assessment (EOY) 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testing schedule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" name="AutoShape 4" descr="data:image/jpeg;base64,/9j/4AAQSkZJRgABAQAAAQABAAD/2wCEAAkGBxQSEhUUExQWFRQWFRUVFRUXFBcUFRQUFRUXFhUVFhQYHCggGBonHBcVITEhJSktLi4uGB8zODMsNyguLisBCgoKDg0OGxAQGCwkHyUsLCw3LCssLCwrNzcsNyw3Nzc1MCwrLiwrLC0yNSssLCwsLTcsLCwsNy8sLC0sLCssLP/AABEIALwBDAMBIgACEQEDEQH/xAAcAAABBQEBAQAAAAAAAAAAAAAAAwQFBgcCAQj/xABSEAACAQIDAwYKBQYMBAYDAAABAgMAEQQSIQUTMQYHIkFRcTJSYXKBkZKx0dIUI1OToRVCVMLT4RYkMzViY3OClKKy4hd0wfA0RKOzw/ElQ4P/xAAZAQEAAwEBAAAAAAAAAAAAAAAAAwQFAgH/xAAqEQEAAgEDAgMIAwAAAAAAAAAAAQIDBBESITEysfAFExQjQWGR4SJRwf/aAAwDAQACEQMRAD8A3GiiigK4lfKL13TbHcB30DSeRiDZiCQbHsPUbddRZgxP6UfuV+apI1zQRpixH6Uful+auTFiP0k/dj5qkCtcMtBHFMR+kn7v/dXLLP8ApJ9j/dT9kpNo6CPP0j9IPsn5qTcz/pDeyfnp8YqTeE0Ec0mI/SG9TfPTeWSc8Z2Pfm+epF8OeykHwzdh9VBGOZftPwb56QaSX7Q/5vnqSkwb+KfVSBwL+KfV5Lf9KCPZpftD/m+ekHkl+0Prf56S5S8lGxcaxkugU3uFzFtLa399P22e4AGVtBbgf++qgj2ml+0Prf56bvNL9ofW/wA9SLYCTxG9RpF9nyeI3qNA0baeK/SZfvJf2lJNtPFfpUvty/tKcts+TxG9k0mdnyeI3smgattPF/pUvty/tK4O0sX+ly+3L+0py2zpPEb2TXB2fJ4jeyaBudpYz9Ll9qT9pXn5Rxn6ZL7Un7SnH5Pk8RvUa8+gSeI3qNAh+Ucb+mS+1J+0r38oY39Nk9cn7SlhgZPEb1GuhgJPEb1GgTg2jiweli5WFtAHkXXtvnNWzknyyljkWOdzJExC5mN3jJ0DZuJXtB/capLh2XwgRfhcWpGTge6g+hKKTw56K+aPdSlAUUUUBRRRQFNcfwHfTqmm0OA76Bo/A91S1RBOh7ql6AooooCiiigKKKb7QxiQxvLIbIilmPYALmkRuHFFeKb6ivaAooooCiiigKKKKAooooCiiigKKKKAooooKZznD6iPz/8ApWYyDQ91afzm/wAjH5591ZnIND3UG84XwF81fdStJYTwE81fcKVoCiiigKKKKApntI6Dvp5THap0Xv8A+lA0J0PdUzUEG41O0BRXhNeZx2j10HVFc5x2j116DQe1ReeLae6wBjB6U7qg81TnY93RA/vVeqxPnt2jnxccINxFHci/B5DcgjqOVU9dW9Dj554+3X8LOkpyyx+Vx5pOUf0nC7lz9bh7J5Wit9W3o1X0Dtq9180cjdunBYuObXLfLKB+dE3hC3XbRh5VFfSkUgZQym4IBBHWDqDXftDB7rJvHaXWsw+7vvHaXdFeE15nHaPXVFUdUVznHaPXXVAUUUUBRXDyqvEgd5Ar1JAeBB7jeg6ornOL2uL2va+tu23ZXVAUV4zAanQVwk6nQMpPkINApRXLuBqSBqBqbak2A7ySB6a6oKdzlD6qPzj7hWbuuhrSecf+Ti85vcKzx00NBt2E8BPNX3ClaSwngJ5q+4UrQFFFFAUUUUBUZttrBe8+6pOoXlK1gnefdQNYnqyVUcJJqKt1AniIFkUo6q6MLMrAMpHYVOhr5m529jQ4XaUkcCCONo45MiiyqzZgwUdQ6N7eU19O185c+n86n/l4ffJQWfmw5vcBjdnJNiIS0rPMpcTSobLIyrZVcLoAOqqZyw2TiNh40LhsRKqMolhcNYlbkFJFHRcgjrFiCNK1zmP/AJpi/tJ//ees3599sRz45Io2DfR4ijkG4EjtmZL9oAS/lJHVQa1zc8q/yhgRPIAsiM0cwHg50AOYDqBUq1uq5HVWF7dxxxWLllJvvJWIPYpNkHcFsPRV55EI+A2BiJ36LYlmaEEa5ZESJGt5bFh5LGqXyV2d9IxcUXEM6qfMOj+nJmPorX9m141tklpaGONbXlJ8suSjYSPDTAHJNGpcH8yYrmKdxHDzWrROZ7lHv8OcM5+sgHQ7Wh/N9k9Huy1beVGxFxmFkgawzL0G8R11RvQQPRcV8/7C2jJs3Gh2UhonZJU7V8F1/wCoPaAa6pb4vBNZ8UdfXk9rb4nFNZ8Uev0+jdoYCKdMk0aSpxyyIrrexF7MLX1Prr5T5abMTDY/FQxi0cczBBxyqQGC3PZmt6K+r8HiVlRZEOZHUMpHWrC4NfLvOX/OuN/tv1ErGZjVeS/Nds3E7Pw0rwuJZcPE7yLNKDndAWYKWKDU8MtvJWa7bXGbDxzwwYmQBcrxm5ySRv4OeI9EnQqdPzbi2lb1yDlCbKwTMQqjCQEkkAAbpdSTwrBedLbiY/aTPh/rECxwRlQSZSpYkoBqwLOwFuNgRxoN75BcphtHBR4ggK+qSqOCyJo1r/mnRhfqYVl3L3nRnxE30XZrFULiLfJbeTyM2ULE35iEkAMNTxBA4vcThZtkcm3R+hiMTJZhfWPfkArfqYQoeHA3qmczeCEu1oLjSNZZbdV1Qqv4uD6KDUeTnNHhVUSY/NjMSdXZ5HKKT+aozXcDta9+NhwDra/NRg2BbCbzBT/mywyOBfqDJm4ebY+Wr9RQZDzQx4pNo46LGvJJPFFDGTJI0nRDOVKM2pQghh52ut6nedDnEGzgIYAr4p1za6pCh0DuBxY62XyXOlr238lImKkxd7FoEicW6o3dw1+3pkegV8o7e2o+KnmxDE5pnZ9eoHwF/uqFX0UGr8huREm10GN2pPNNG5O6hLlQ4BsXIFsiEg2CAXte+tXjFc1my3UKMKEI8F43kRwbWvmDa+m9WjZOCEEEUSiyxxpGAOxFCj3U7oMH27sDGbP2jgImxWInwUmNwpi3krsAyzxndyKTbMOItodTYEGt4qM29sZcUsQY2MWIgxCm17NBKr2HZcBlv1ZjUnQVHnDHQi85vcKoLroa0Dl+LpF3v+rVGdNDQbBhfAXzV9wpWksN4C+avupWgKKKKAooooCq9yweyx+c3uqw1VuXb2WLzm9woI7Z0l3XvFXqs52RL9YnnCtGoCvnLn0/nU/8vD75K+ja+cufM/8A5Vv+Xh970Fn5s+RpxezUf6djoAzzAxwzhIujIy6Jl0va511JNWnYfNJs7DOHKyYhgbjfsGUHt3aqqt6Qa55jmB2TGAeEs4PkO9Y2PoIPppLne2/LBEkUEoRpL51U/XZOCkWN1Um4vbU6X43kw4py3ikfVJjxzktFYQ3PPt6N91ho5FbIzPKFIOVwMiKbcCAX07qoHJ7br4OXexhS4BClhmtcFbjXjYsOvjwpk2BcKzMLBcoseN3LZRbt6DnXxa0rklzXRYiBJp5ZFLFrImVdAxUG7A8bX7iK3/k6bDwtO8Nf5eDFxtPRW/4dY+ZrHEFb9rbsC/ZugpqM24jS3maZZpdN4FWa4UCwdnkQXtYLxPV2Vs+z+bbZ8Vjumdh+c8jm/lKghfwqww7IgRGjWJAjKVZcujK17qe0an11TnX4aTvjr5QrTq8dZ/hXyhmnM3yo44KVu1sPfj1l47/5h/e8lZhzl/zrjf7b9RKn+V2w5Nl40bssEuJIJNbkA6qSOJU6HyEHrqn8qcecRi5p2FjKwcjy5FU/iDUOuwx0zU7W9evui1eOOmWvaWq4TmshxmysPJE8iYh8NFIM0jPCzmMNlMbXCqT4treXhWZ8mNvT7Lxe8VelGzRzRMBdgGtJHf8ANYEGxHWOsXB+jubtgdl4Gxv/ABWEekRgH8RWU8/HJjdTpjYx0J7JNbgJlHRb+8ot3p5azlJZ+eKZMZsaPEwnNGJYJwf6Dho9R1EGQXHURWdcy+MEe1oQTYSJLF6SmcD1papjmh25HKk2ycUfqcSr7m5tldgd5GD1E+Gv9IN1kVTeUWwsTsrFBHJV0YPBMBZZMhBWRL6XBtdeo6Hyh9YUVQuRnOjhMXGonkTD4iwDpI2RGbxo5G0IPYTcfibHtblbgsMmebFQqLXtnDO3mot2b0CglsTHmRl7VI9YtXxpJEyAqRZlupHWGXQg+kV9N8j9vYnaOIbEiNodnrGyQBxaTEyMykzkdSAKQPOPHqzPnk5Dvh53xsKFsPKc8uUX3Mp8IsBwRj0s3USb2uKDeNnYtZoo5VN1kRHUjrDqGHvpxWHc0/OXHhohg8axWNf5CaxKqpN93JbUAE6NwA0NrC+uryjwhj3n0qDd+Pvo8vtXtQSlFZ/ieXLY7EJhNlDe2dDicVYiGGEMC6oxHSdgCAR26X1K6BQVflwtxF3v+rVOeLSrvyvW+6/v/q1V3ioNGw3gL5o91KUnh/AXzR7qUoCiiigKKKKAqn84jWWHzm9wq4VSucxrJB5z+4UEFsOT66PzhWpVkfJ5/r4/PFa5QJYmLOpXMy3/ADlNmHcapWO5p9nzSNLLv3kc3Z2xEhZja2pv2ADuAq9UUFY5O8hsPgSfozzopYMyb9mRiO1WuOAAuNbCpnbEuSGRxYMEIVjbRjopJPVmIp9VS5yyzYQRIbPPLHCote5kNiD5MuYnuqTFXleId445WiGSphmmfDxre8pMwzcMoO4wytfU6Rjv3lfQGCwyxRpGvgoqoO5RYe6s15CbJz7QmmtaOK0UQPiQoqJe/b0G70PZWo1b12XlaKx9P9WNXfeYr/QoooqgqIDlpyaTH4cxnout2ifxXsRY/wBE8CPhWS8n+RUDYhY8ekgWRnijIcxlJ11EbleIYBwDwJQ20INbzTLauzExETRtpmsQy6MjqQUkU+MpCkd1WMeeYpOO3hlPTNMUmk9pR/JvktFgVCQPMIxciN5TIgLakgN4OuunWSeun23djxYyB4J1zRva4vY3BBBBHAggG9Pl4C5ues8L+W1e1XQM/Tme2aCCFmBBBBGIkBBBuCDfQ3q2z7ChkgGHnX6RH/X/AFrHsJY63HbxqTooM8xfM1s1ySomjv1JMSP/AFA1PNjc1GzMMwcQb1hw3zGRfu/APpFXeig8VbaDQdlDKCLHUHQjqIr2igpO1+arZs7FtwYmPHcu0a/djoD0CmGE5mNmIwZlmlt1PKQPTuwprRaKBpsvZkOGjEcESRRjgqKFF+s6cT5ad0UUEDyoW5j/AL/6tV94qsvKBbmP+/8Aq1DPHQW+DwV7h7q7riHwR3D3V3QFFFFAUUUUBVF50z0IPPf/AEir1VC52D0MP57/AOkUFY5Nt/GIvPWtkrFeTDfxmHz1raqAooooCoTbmBDuszkiPDpI4VeJcqQTbtA4eWpuk5kvYWuL69w1H42rqttp3e1naUbyb2XuIgD4bauR45JdvRnd7eS3ZUtRRXlrTad5Jned5FZ5+RsThozJAGWWUtdIYwgBQzOjSrc7yRi9i91HRW4PA6HWb/lnGYfMeqQAq0jyTINcWc5DZTGxMcCZFJHSFrsQK8eJT6Dic8LFsRmdQJGuOipxKs62tZfq9BpewOt9aaYJdpNkEjTKSMMHssYAUnB7w5+Af/xdwo624dC7fanKzElcQgZI7CRVfdNmjYLjAEsJL5i0MABNiS/gjMoDtuUGMRXKqrBBNZWjkZmYHHspzl+A+jw6W4MQLXWwe/R8YzM/1xaPfGNzlW5LREJkt4NlPAlTa4tqKebBef6RuzvAqNZ1sohWMw5gNB/KbxkPcTTFuVmIHFobFSVIRiLCZ13rHNouRVs4DR3vdlBBpztHa2Iy4OYNlBhZ5QUZUDM8EZkdVkIyossj2LMvRvc2DAI6bB46FJ1w4mDMcXJHbIVZ3kxpzMW/PI+iFb9otpnqY5R4DENJhjEpkXC5ZizOQ7uXVWC2WzvuRiFINh9aDXmH2ripcLjJBbPHC4gCRHM7iHOkq3Y5gxKkKB18TTHE7baMMuGlaWMkBDJmleQtu1kGHmvdljBaQk5jfMNAtgHGGk2iAmk7NmI6YRQzFIbs9gRGAd9dTmVulkcdAV2z48KuU4kkrJb6tFYHdnpHObMQ/BXy3uMpFtUI+UmLjGUAORHLIBIrs8pH0k2WxuQu6i4Dg9rgstP9k8pMRJiY4iYmjLyLnCMu9VZMShKDMbFRFESdR0+rMtA1jj2g58LEIoWy6r0v/HHN0lDDwcHowzAEAknMS5C455CGaVQZDmyqqgJllMeRu7d3sOJ11pviuVOKMs0cWToGTKWhYld2uMJUqJL8YINTY/WXtZlp1s7bOImbFEEZ0gl3cKq31ciyyrHmuekzKsbcBow6iKBXDRYlMPKbSiRsRA79bmJhBv8AdDzd6LDXQ21tTrkhgpUaeScPvJNxq+XMQkCC3R0BDF7gaXvaoZdvmExiCZ5Y3dAxmBkFycMjrFKXBIG8ditms2YXULlrlOVWMCjOsWbcwuwyMlhKsbNLlLmyIXZTmIHQN2vpQX+iqLJylxSx7xjEF3iJYQuS4MAkzIWcBizMLLoSAQuY2veqCK22OlH3P+rUYy1K7XHSTuf9Wo9loLDFwHcK6rmPgO4V1QFFFFAUUUUBWf8AO6fq8P57/wCkVoFZ7zwfyeH89/8ASKCo8lW/jUP9otbhXz1g8Y0Tq6mzKbjS+o8lWQc4uL8ZfYX4UGw0Vjv/ABGxfjL7C/Cvf+I2K8ZfZX4UGw0VkA5xsV2r7K/Cu15xMT2j1L8tBrlFZQvODiO0epflpVOXs/aPUvy0GpUVmY5cz9v4L8tdjlvP2/gvy0Gk0VnS8tJu38F+Wu15YTdv4L8tBoVFUD+Fs3b+C/LXo5Vzdv4L8tBfqKoQ5VzeN+C/LXQ5Uy+N+C/LQXiaJXUqwDKwKspFwQRYgg8RaucNhkjXKihVuTZRYXYlmNu0kknymqavKaXxvwX5aVXlFL434L8tBcqKqK7ek8b8F+WlF23J434L8KC1UVWV2vJ4/wDlX4V2NqyeP/lX4UFjoqvjacnjf5RXa7Rfxh7IoHe1vCj7n/VpiRXskxYgsb2BA0A42v7q8vQT0fAdwrquY+A7hXVAUUUUBRRRQFZ5zw/yeH/tH/0itDqic7MQMELHRVkNz1C66XPVQZPI1IGSlmkjbRZIyx0Xp3BY8M2W+Ve00DZMxOsmDH/9pD/8dA3MlAkqUg2RGUUtPEGKqSATYEi5AOWuvyTD+kR+0floIwPXavUj+S4R/wCYj9v/AGV59BhH/mI/vP8AZQNo3pzG1dphoB/+9PvR+zpZI8P9un3w/Z0Aj0uhr1Bh/tk++H7Olk+j/ar98vyUBGaciWuE3H2q/fL8ld54PtE++X5KDoSV7mpNpoftE+/X5a4OLh8dPv1+WgXDUorUzGNj8eP79flroY1PGi+/X4UEgrUsjVGLjh40P36/ClF2h/Sw/wDiB8KCXRqWRqiF2gfGw/8AiB8KVXHt4+G/xA+FBMo1Kq9Qq7Qbx8L/AIgfCuxj3+0wn+I/dQTQelUkqCGPf7TCf4j91IYja86sAgwcl1ub4vdga2tfIb0FrR6WVqpZ5RzR2aaPDCO4DGPGiVxc2BCbsX1Ivrwuakk5WwXsTqdAMykk9gANBoicB3V1Xi8BXtAUUUUBRRRQFZzzgcrcjZI5mijibNNLHYsTYjdLfjx1t1kC+hqy8rNt7lN3GfrXHHxFP53f2evqr525UbXGIkyRlDDEb9JyolYXuQRqRa4GutyesUE9tLlpDiFZXkxaobA5kHTsQ2UmNyeoX1FQeFGFeRc82NiidmAmPgC1+H1lyLi3aL1X5ZgbWVV7nc39omlUxOZoxKSY0stlOojBuyqNNTrrfrvQTa4vCI2TfY0oDYSEWBS9g+UTXAtra17U6+m4ZZFjdsepYrYlSNGNgwUzgkeioHHQZGSQou7lBeOIySM26HRTPfW1hob62000pSPFLv8AfYkGUFTIRHIb5sto1ZwwKZbLfW4CjTWgs+0Z8JFiDh0kxs7AhQUB6TEA5VDTXPG1Jy7QwiyboNjmfgVVbEMPCUh5Qbixquyb7AzI7BTNkWZem7GMyAlSwI8KxJsbngaSwUiRb7eK0krJlheOVsiySWzOzxsC2jWsAbnSguck+CbIIJsZiGaLeyLElzCotcSZpQLi+tr29NMvyzgcuZZMa9hmcLGPqxcAFi0wGpYDQn3XreIjlwUk2HJQSMqwyOshsqPlZ0LEAWIy37Ld9d7PjR42wqKXxU08SJIJG3O70spCtZzntYlSBqb9gXX6Rg/oYxay4t13m6eNUBeI2uGkO+yqp6NjfXMPLZGPbuz91vTJjAL5Qpi4nsDiXJe1zYtwBqlHeqHweay7+8lrZC8fQF2NtFIaneBwgxUeGwmHRhiS87SGSRljewJQIpYqDkU3OUHojjrQX3DbRwBwr4l5MVEqkBFkjIactw3BExWTUG/S6NtbCmcPKHZpALzYqK/DPCTdfGBjla4+FZ68rzLFDmXLCJAmaRETpuXdldyo100ub2042qRnwYxpRcMpXc4INNvXawMdzMY87HLGMwsotxOlBeMJjsC8jRyz4jCEIZA2Ji3auoP5v1pJJ1IBGtjbXSo1Nt4NpBEfpiPe1mw4LA2vYxpiC1/IFqk7Qxr4l96+uSONbOyKSkYACggLc26gL27TrUjLEsk8+KwgZYcMYpvrGJlsMtjdy2Zs6kdfVpQWTBbQwcs6wmTExMzZM0kAAVurMFxJYerTrsL0jNj8HvWjjlxUwUkbyLD50IBsXH8ZzFPLaqpgsUDid/Jny73eSZWyS9NukUZSpLXJPRt6BXWEV03uKi0iSRoyCemUlNgpDX4qbXN+BoLA+2cFcgTYplFiXXDjKASBezYkNa5A4ddONqYnBxMQmIxGIRQpaWGDNEpbXKXbEDXh66qGxmRCzS3KMjxkK+V7kArdFcM0ZIser0ijDxyR4ZnIBinO6IBFxJH01JGU2tYmwtfNQWF9rYO1xNiyNLkQKArEE5SWxI10PC400Jp1tGTCRwwzDE4p1mDEBYQChU2KvmnAve/C/A1UcJMghlR813tu7MbB1IJzxhgLEEWYg6g8bGlJ0dMNGr2aOUmSEhvAIssumW9zoCL6EXt10E0+08IFB3+M1vpugDYddzPlI48CeB4UviZcIkOdsTjFkzW3DRZZMpBO81mtk049tVlmj3ABU73PmVrsV3eoKlc1g2YA3A1FuulNqxuqxLLYndq0ThrgwEEIvDWxBsb3FyD1WCYTE4Ymxlxoe4ATJdmuLjLaUjs4nrpzsz6GzO5mx28iFxC0SuZLGxW296ja4NVzFvGUhykiRVtIxditgRuypJuthe4AHk0tXe243WUiYAS2Bdg3RkLC4kFgBqpA00JBNBa12lCzD6rFxldb/Rra6aEK5vpfiCLXqa2byuFxErYrDyMbIzwRojMLdA6nXUdXWO2s1xrRFgYlKAquZS5Nnt08rEklTpa9jXf0a6izRA2uf4wBe+ouDwbq9WnaH1fye2wMVEG4ONHXxW8n9E8QfhUrWF82/K1jxYGaMWkF9JYr2zd/C56jY8DW24LFLKgdDdSPV2g+WgXooooCmG2NpLBGWOpOir4zfDtp1iZ1jUsxsoFyaoG1NpNM7MQLEZVBF8i36vL2mgoHL7b8jExqW3kmsj2NkQ9Wg4kdQ4L31RLMgAUxtb+oues6mSO54+X8K2vLQo1oMLMTdn+U1yYm7PwPxrejSV6DGYsDkiXESajehFisQZclmfp3OVRqpNjrpTfHy53MwMYLNmESxvZB1KQyBGAsAeN/Lc1ukYp3EKD5+wWLyTpM6CXK4coeiHtrlOhAXhpa1tKSnxbNK0uVQxcuBkGRbm4AQi1hpbTqr6SiWnC27KDBuQEaHEyTzqWTDwS4hxlDK+UZcpDaal7gdoqtxY/K+8BGe5a/Rtdr3OS1hx9HVX0+K9hVdeivZqoNB80bB2vHh5t60azdB1CuVK53Fg7XU5rcbdZ66aYPGmN86kZ7NroNWBBIAGh1/wCxX1QETxE9hfhSqxJ4iewvwoPlvY2PihZ2aBZg0TxqHysEdrZZQChuVsdOu/Gm2CxhizZfz42jbzWtf3V9X/R4/s09hfhXDYSP7OP2F+FB8t7I2hHEs4aBJTJE0aFlVty54SrmU6jXQW/CmuHnZFdQNHXK1xe4+PXX1S+Dj+zj+7X4U3lwUf2Uf3a/Cg+Z8DjESKdGhDtIqiNyqlomBJJBK31BtoRSMOMZUeMAZX8IEA620N7aEdXZevpKXBx/ZR/dp8KZy4RPs4/uk+FBhuxYkkwmMUhd4iJMhyKzgK31gDHUA9EeS96iIZSV3eYBGZSSx6KkaZtAbaHUgcBX0A0Ki9kjFxY2jQXHZw4Ug0a+JH92nwoMPkxKJC0NonYurrMhF1HBoyWUE8L17Nh2GFjkzhozKy5bfycgFyL9VxY2662cQL4q6HxR3j3ivd0vCw7rCgxd8RH9GVLw5w+cMM28KldY2+rsbEk3LdVtdKexbPDYRZXxKLHvCoBR3ZHtqgCngQA3Ds7a1vdjsHqroKKDKJY8I2GQfSUEkcjDMIGBZHFwrJ4TWI0bgL2pljtn5Yo5UmEsbM0eYIy5GUAhGDG4JFyBbgK2SugaDEBF0bhh5RZQR2WGfM3fbSpfD7KAgWczoFZt2VOGEpV7EkWYm2gvmFtCO2tejNdtQZJgUWN0mXFAMjAWXCZbjiQURhmBFwSR6eFbFyL5SKLMpJgcm9wQUYG1yp1BH4ixpAV4psb6G3aLj0ig1FWuLjUHUHtr2qlyV2zYiFzoT9Wew+J3dnqq20FO5W4xzJu7EItjpqGJF7nuva3fUB6D6jWg7UwKyKSbhgDZhx7tdDWVbR5UzxuygqQGIF0F9Dagk7+Q+o1zfyH1VAnlpif6v2P31weW2J/q/Y/fQWItSZcVBry2xPZH7H76VXlpiOyP2D8aCcjmFOoph21Xl5YYjsj9k/GlV5Wz9kfsn40FnjnHaKWWcdo9dVePlTMepPZPxpwnKKU9SeyfjQWLejtHroWcAcf+zUENvS/0fZ/fXkvKCUeJ7P76CeGKF7XpymI7/UaqR5STHSyeyerUdfbSn8Kp/wCh7P76C4LP3+o11vhVN/hZP/V+xXh5Wz9kf3YoLg0w7aSeQdtVT+Fk/ZF92KP4WT+LF90tBZJCKaSL3+o1DDlXN4sX3Qo/hZP4sX3YoHs62BJ0HaQQPXTJpU8ZfWKTm5UTHQrERcG2S2oNwdD2gGvRypm8WP2T8aBNnF+I4do6v/v8K83g7R66UblTN2R+yfjSZ5WT9kfsn40Hm9HaKN6O0V4eV8/ZH7J+NJtyyxHZH7J+NAqZBXoemjct8T2R+yfjSTcu8V/V+wfjQSyGu7+Q+o1X35wcX/V+wfjSf/ETGdsfsfvoLQo8h9RoyHxW9k/Cq6nOBjPGT2P30rHy6xZPhL7P76CeXDueEbnuRvhV75PYmSSEGQEMCVueLAAWJHbr+FVbkftKXGEiVzYW0Xog37ev1VeoowoAAsBwFB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1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en-US" sz="1800" b="1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b="1" cap="none" dirty="0">
                <a:solidFill>
                  <a:prstClr val="black"/>
                </a:solidFill>
                <a:latin typeface="Franklin Gothic Book"/>
              </a:rPr>
            </a:br>
            <a:r>
              <a:rPr lang="en-US" sz="1800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cap="none" dirty="0">
                <a:solidFill>
                  <a:prstClr val="black"/>
                </a:solidFill>
                <a:latin typeface="Franklin Gothic Book"/>
              </a:rPr>
            </a:br>
            <a:r>
              <a:rPr lang="en-US" sz="1800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cap="none" dirty="0">
                <a:solidFill>
                  <a:prstClr val="black"/>
                </a:solidFill>
                <a:latin typeface="Franklin Gothic Book"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7755" y="853440"/>
            <a:ext cx="8001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endParaRPr lang="en-US" sz="1600" dirty="0" smtClean="0"/>
          </a:p>
          <a:p>
            <a:r>
              <a:rPr lang="en-US" sz="2400" dirty="0"/>
              <a:t>Overall focus on innovative, short answer questions and items to measure concepts and skills</a:t>
            </a:r>
          </a:p>
          <a:p>
            <a:endParaRPr lang="en-US" sz="2400" dirty="0" smtClean="0"/>
          </a:p>
          <a:p>
            <a:r>
              <a:rPr lang="en-US" sz="2400" dirty="0" smtClean="0"/>
              <a:t>ELA/Literacy </a:t>
            </a:r>
            <a:r>
              <a:rPr lang="en-US" sz="2400" dirty="0"/>
              <a:t>EOY will focus on demonstrating comprehension of literary and informational texts and definition of words based on reading of texts rather than memorization</a:t>
            </a:r>
          </a:p>
          <a:p>
            <a:endParaRPr lang="en-US" sz="2400" dirty="0"/>
          </a:p>
          <a:p>
            <a:r>
              <a:rPr lang="en-US" sz="2400" dirty="0" smtClean="0"/>
              <a:t>Math </a:t>
            </a:r>
            <a:r>
              <a:rPr lang="en-US" sz="2400" dirty="0"/>
              <a:t>EOY will focus on demonstrating understanding of mathematical concepts , procedures and short applications</a:t>
            </a:r>
          </a:p>
          <a:p>
            <a:endParaRPr lang="en-US" sz="20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07576" y="304800"/>
            <a:ext cx="7520940" cy="548640"/>
          </a:xfrm>
          <a:prstGeom prst="rect">
            <a:avLst/>
          </a:prstGeom>
          <a:ln w="101600" cap="flat" cmpd="tri" algn="ctr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prstClr val="black"/>
                </a:solidFill>
              </a:rPr>
              <a:t>End of year assessment (EOY) content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" name="AutoShape 4" descr="data:image/jpeg;base64,/9j/4AAQSkZJRgABAQAAAQABAAD/2wCEAAkGBxQSEhUUExQWFRQWFRUVFRUXFBcUFRQUFRUXFhUVFhQYHCggGBonHBcVITEhJSktLi4uGB8zODMsNyguLisBCgoKDg0OGxAQGCwkHyUsLCw3LCssLCwrNzcsNyw3Nzc1MCwrLiwrLC0yNSssLCwsLTcsLCwsNy8sLC0sLCssLP/AABEIALwBDAMBIgACEQEDEQH/xAAcAAABBQEBAQAAAAAAAAAAAAAAAwQFBgcCAQj/xABSEAACAQIDAwYKBQYMBAYDAAABAgMAEQQSIQUTMQYHIkFRcTJSYXKBkZKx0dIUI1OToRVCVMLT4RYkMzViY3OClKKy4hd0wfA0RKOzw/ElQ4P/xAAZAQEAAwEBAAAAAAAAAAAAAAAAAwQFAgH/xAAqEQEAAgEDAgMIAwAAAAAAAAAAAQIDBBESITEysfAFExQjQWGR4SJRwf/aAAwDAQACEQMRAD8A3GiiigK4lfKL13TbHcB30DSeRiDZiCQbHsPUbddRZgxP6UfuV+apI1zQRpixH6Uful+auTFiP0k/dj5qkCtcMtBHFMR+kn7v/dXLLP8ApJ9j/dT9kpNo6CPP0j9IPsn5qTcz/pDeyfnp8YqTeE0Ec0mI/SG9TfPTeWSc8Z2Pfm+epF8OeykHwzdh9VBGOZftPwb56QaSX7Q/5vnqSkwb+KfVSBwL+KfV5Lf9KCPZpftD/m+ekHkl+0Prf56S5S8lGxcaxkugU3uFzFtLa399P22e4AGVtBbgf++qgj2ml+0Prf56bvNL9ofW/wA9SLYCTxG9RpF9nyeI3qNA0baeK/SZfvJf2lJNtPFfpUvty/tKcts+TxG9k0mdnyeI3smgattPF/pUvty/tK4O0sX+ly+3L+0py2zpPEb2TXB2fJ4jeyaBudpYz9Ll9qT9pXn5Rxn6ZL7Un7SnH5Pk8RvUa8+gSeI3qNAh+Ucb+mS+1J+0r38oY39Nk9cn7SlhgZPEb1GuhgJPEb1GgTg2jiweli5WFtAHkXXtvnNWzknyyljkWOdzJExC5mN3jJ0DZuJXtB/capLh2XwgRfhcWpGTge6g+hKKTw56K+aPdSlAUUUUBRRRQFNcfwHfTqmm0OA76Bo/A91S1RBOh7ql6AooooCiiigKKKb7QxiQxvLIbIilmPYALmkRuHFFeKb6ivaAooooCiiigKKKKAooooCiiigKKKKAooooKZznD6iPz/8ApWYyDQ91afzm/wAjH5591ZnIND3UG84XwF81fdStJYTwE81fcKVoCiiigKKKKApntI6Dvp5THap0Xv8A+lA0J0PdUzUEG41O0BRXhNeZx2j10HVFc5x2j116DQe1ReeLae6wBjB6U7qg81TnY93RA/vVeqxPnt2jnxccINxFHci/B5DcgjqOVU9dW9Dj554+3X8LOkpyyx+Vx5pOUf0nC7lz9bh7J5Wit9W3o1X0Dtq9180cjdunBYuObXLfLKB+dE3hC3XbRh5VFfSkUgZQym4IBBHWDqDXftDB7rJvHaXWsw+7vvHaXdFeE15nHaPXVFUdUVznHaPXXVAUUUUBRXDyqvEgd5Ar1JAeBB7jeg6ornOL2uL2va+tu23ZXVAUV4zAanQVwk6nQMpPkINApRXLuBqSBqBqbak2A7ySB6a6oKdzlD6qPzj7hWbuuhrSecf+Ti85vcKzx00NBt2E8BPNX3ClaSwngJ5q+4UrQFFFFAUUUUBUZttrBe8+6pOoXlK1gnefdQNYnqyVUcJJqKt1AniIFkUo6q6MLMrAMpHYVOhr5m529jQ4XaUkcCCONo45MiiyqzZgwUdQ6N7eU19O185c+n86n/l4ffJQWfmw5vcBjdnJNiIS0rPMpcTSobLIyrZVcLoAOqqZyw2TiNh40LhsRKqMolhcNYlbkFJFHRcgjrFiCNK1zmP/AJpi/tJ//ees3599sRz45Io2DfR4ijkG4EjtmZL9oAS/lJHVQa1zc8q/yhgRPIAsiM0cwHg50AOYDqBUq1uq5HVWF7dxxxWLllJvvJWIPYpNkHcFsPRV55EI+A2BiJ36LYlmaEEa5ZESJGt5bFh5LGqXyV2d9IxcUXEM6qfMOj+nJmPorX9m141tklpaGONbXlJ8suSjYSPDTAHJNGpcH8yYrmKdxHDzWrROZ7lHv8OcM5+sgHQ7Wh/N9k9Huy1beVGxFxmFkgawzL0G8R11RvQQPRcV8/7C2jJs3Gh2UhonZJU7V8F1/wCoPaAa6pb4vBNZ8UdfXk9rb4nFNZ8Uev0+jdoYCKdMk0aSpxyyIrrexF7MLX1Prr5T5abMTDY/FQxi0cczBBxyqQGC3PZmt6K+r8HiVlRZEOZHUMpHWrC4NfLvOX/OuN/tv1ErGZjVeS/Nds3E7Pw0rwuJZcPE7yLNKDndAWYKWKDU8MtvJWa7bXGbDxzwwYmQBcrxm5ySRv4OeI9EnQqdPzbi2lb1yDlCbKwTMQqjCQEkkAAbpdSTwrBedLbiY/aTPh/rECxwRlQSZSpYkoBqwLOwFuNgRxoN75BcphtHBR4ggK+qSqOCyJo1r/mnRhfqYVl3L3nRnxE30XZrFULiLfJbeTyM2ULE35iEkAMNTxBA4vcThZtkcm3R+hiMTJZhfWPfkArfqYQoeHA3qmczeCEu1oLjSNZZbdV1Qqv4uD6KDUeTnNHhVUSY/NjMSdXZ5HKKT+aozXcDta9+NhwDra/NRg2BbCbzBT/mywyOBfqDJm4ebY+Wr9RQZDzQx4pNo46LGvJJPFFDGTJI0nRDOVKM2pQghh52ut6nedDnEGzgIYAr4p1za6pCh0DuBxY62XyXOlr238lImKkxd7FoEicW6o3dw1+3pkegV8o7e2o+KnmxDE5pnZ9eoHwF/uqFX0UGr8huREm10GN2pPNNG5O6hLlQ4BsXIFsiEg2CAXte+tXjFc1my3UKMKEI8F43kRwbWvmDa+m9WjZOCEEEUSiyxxpGAOxFCj3U7oMH27sDGbP2jgImxWInwUmNwpi3krsAyzxndyKTbMOItodTYEGt4qM29sZcUsQY2MWIgxCm17NBKr2HZcBlv1ZjUnQVHnDHQi85vcKoLroa0Dl+LpF3v+rVGdNDQbBhfAXzV9wpWksN4C+avupWgKKKKAooooCq9yweyx+c3uqw1VuXb2WLzm9woI7Z0l3XvFXqs52RL9YnnCtGoCvnLn0/nU/8vD75K+ja+cufM/8A5Vv+Xh970Fn5s+RpxezUf6djoAzzAxwzhIujIy6Jl0va511JNWnYfNJs7DOHKyYhgbjfsGUHt3aqqt6Qa55jmB2TGAeEs4PkO9Y2PoIPppLne2/LBEkUEoRpL51U/XZOCkWN1Um4vbU6X43kw4py3ikfVJjxzktFYQ3PPt6N91ho5FbIzPKFIOVwMiKbcCAX07qoHJ7br4OXexhS4BClhmtcFbjXjYsOvjwpk2BcKzMLBcoseN3LZRbt6DnXxa0rklzXRYiBJp5ZFLFrImVdAxUG7A8bX7iK3/k6bDwtO8Nf5eDFxtPRW/4dY+ZrHEFb9rbsC/ZugpqM24jS3maZZpdN4FWa4UCwdnkQXtYLxPV2Vs+z+bbZ8Vjumdh+c8jm/lKghfwqww7IgRGjWJAjKVZcujK17qe0an11TnX4aTvjr5QrTq8dZ/hXyhmnM3yo44KVu1sPfj1l47/5h/e8lZhzl/zrjf7b9RKn+V2w5Nl40bssEuJIJNbkA6qSOJU6HyEHrqn8qcecRi5p2FjKwcjy5FU/iDUOuwx0zU7W9evui1eOOmWvaWq4TmshxmysPJE8iYh8NFIM0jPCzmMNlMbXCqT4treXhWZ8mNvT7Lxe8VelGzRzRMBdgGtJHf8ANYEGxHWOsXB+jubtgdl4Gxv/ABWEekRgH8RWU8/HJjdTpjYx0J7JNbgJlHRb+8ot3p5azlJZ+eKZMZsaPEwnNGJYJwf6Dho9R1EGQXHURWdcy+MEe1oQTYSJLF6SmcD1papjmh25HKk2ycUfqcSr7m5tldgd5GD1E+Gv9IN1kVTeUWwsTsrFBHJV0YPBMBZZMhBWRL6XBtdeo6Hyh9YUVQuRnOjhMXGonkTD4iwDpI2RGbxo5G0IPYTcfibHtblbgsMmebFQqLXtnDO3mot2b0CglsTHmRl7VI9YtXxpJEyAqRZlupHWGXQg+kV9N8j9vYnaOIbEiNodnrGyQBxaTEyMykzkdSAKQPOPHqzPnk5Dvh53xsKFsPKc8uUX3Mp8IsBwRj0s3USb2uKDeNnYtZoo5VN1kRHUjrDqGHvpxWHc0/OXHhohg8axWNf5CaxKqpN93JbUAE6NwA0NrC+uryjwhj3n0qDd+Pvo8vtXtQSlFZ/ieXLY7EJhNlDe2dDicVYiGGEMC6oxHSdgCAR26X1K6BQVflwtxF3v+rVOeLSrvyvW+6/v/q1V3ioNGw3gL5o91KUnh/AXzR7qUoCiiigKKKKAqn84jWWHzm9wq4VSucxrJB5z+4UEFsOT66PzhWpVkfJ5/r4/PFa5QJYmLOpXMy3/ADlNmHcapWO5p9nzSNLLv3kc3Z2xEhZja2pv2ADuAq9UUFY5O8hsPgSfozzopYMyb9mRiO1WuOAAuNbCpnbEuSGRxYMEIVjbRjopJPVmIp9VS5yyzYQRIbPPLHCote5kNiD5MuYnuqTFXleId445WiGSphmmfDxre8pMwzcMoO4wytfU6Rjv3lfQGCwyxRpGvgoqoO5RYe6s15CbJz7QmmtaOK0UQPiQoqJe/b0G70PZWo1b12XlaKx9P9WNXfeYr/QoooqgqIDlpyaTH4cxnout2ifxXsRY/wBE8CPhWS8n+RUDYhY8ekgWRnijIcxlJ11EbleIYBwDwJQ20INbzTLauzExETRtpmsQy6MjqQUkU+MpCkd1WMeeYpOO3hlPTNMUmk9pR/JvktFgVCQPMIxciN5TIgLakgN4OuunWSeun23djxYyB4J1zRva4vY3BBBBHAggG9Pl4C5ues8L+W1e1XQM/Tme2aCCFmBBBBGIkBBBuCDfQ3q2z7ChkgGHnX6RH/X/AFrHsJY63HbxqTooM8xfM1s1ySomjv1JMSP/AFA1PNjc1GzMMwcQb1hw3zGRfu/APpFXeig8VbaDQdlDKCLHUHQjqIr2igpO1+arZs7FtwYmPHcu0a/djoD0CmGE5mNmIwZlmlt1PKQPTuwprRaKBpsvZkOGjEcESRRjgqKFF+s6cT5ad0UUEDyoW5j/AL/6tV94qsvKBbmP+/8Aq1DPHQW+DwV7h7q7riHwR3D3V3QFFFFAUUUUBVF50z0IPPf/AEir1VC52D0MP57/AOkUFY5Nt/GIvPWtkrFeTDfxmHz1raqAooooCoTbmBDuszkiPDpI4VeJcqQTbtA4eWpuk5kvYWuL69w1H42rqttp3e1naUbyb2XuIgD4bauR45JdvRnd7eS3ZUtRRXlrTad5Jned5FZ5+RsThozJAGWWUtdIYwgBQzOjSrc7yRi9i91HRW4PA6HWb/lnGYfMeqQAq0jyTINcWc5DZTGxMcCZFJHSFrsQK8eJT6Dic8LFsRmdQJGuOipxKs62tZfq9BpewOt9aaYJdpNkEjTKSMMHssYAUnB7w5+Af/xdwo624dC7fanKzElcQgZI7CRVfdNmjYLjAEsJL5i0MABNiS/gjMoDtuUGMRXKqrBBNZWjkZmYHHspzl+A+jw6W4MQLXWwe/R8YzM/1xaPfGNzlW5LREJkt4NlPAlTa4tqKebBef6RuzvAqNZ1sohWMw5gNB/KbxkPcTTFuVmIHFobFSVIRiLCZ13rHNouRVs4DR3vdlBBpztHa2Iy4OYNlBhZ5QUZUDM8EZkdVkIyossj2LMvRvc2DAI6bB46FJ1w4mDMcXJHbIVZ3kxpzMW/PI+iFb9otpnqY5R4DENJhjEpkXC5ZizOQ7uXVWC2WzvuRiFINh9aDXmH2ripcLjJBbPHC4gCRHM7iHOkq3Y5gxKkKB18TTHE7baMMuGlaWMkBDJmleQtu1kGHmvdljBaQk5jfMNAtgHGGk2iAmk7NmI6YRQzFIbs9gRGAd9dTmVulkcdAV2z48KuU4kkrJb6tFYHdnpHObMQ/BXy3uMpFtUI+UmLjGUAORHLIBIrs8pH0k2WxuQu6i4Dg9rgstP9k8pMRJiY4iYmjLyLnCMu9VZMShKDMbFRFESdR0+rMtA1jj2g58LEIoWy6r0v/HHN0lDDwcHowzAEAknMS5C455CGaVQZDmyqqgJllMeRu7d3sOJ11pviuVOKMs0cWToGTKWhYld2uMJUqJL8YINTY/WXtZlp1s7bOImbFEEZ0gl3cKq31ciyyrHmuekzKsbcBow6iKBXDRYlMPKbSiRsRA79bmJhBv8AdDzd6LDXQ21tTrkhgpUaeScPvJNxq+XMQkCC3R0BDF7gaXvaoZdvmExiCZ5Y3dAxmBkFycMjrFKXBIG8ditms2YXULlrlOVWMCjOsWbcwuwyMlhKsbNLlLmyIXZTmIHQN2vpQX+iqLJylxSx7xjEF3iJYQuS4MAkzIWcBizMLLoSAQuY2veqCK22OlH3P+rUYy1K7XHSTuf9Wo9loLDFwHcK6rmPgO4V1QFFFFAUUUUBWf8AO6fq8P57/wCkVoFZ7zwfyeH89/8ASKCo8lW/jUP9otbhXz1g8Y0Tq6mzKbjS+o8lWQc4uL8ZfYX4UGw0Vjv/ABGxfjL7C/Cvf+I2K8ZfZX4UGw0VkA5xsV2r7K/Cu15xMT2j1L8tBrlFZQvODiO0epflpVOXs/aPUvy0GpUVmY5cz9v4L8tdjlvP2/gvy0Gk0VnS8tJu38F+Wu15YTdv4L8tBoVFUD+Fs3b+C/LXo5Vzdv4L8tBfqKoQ5VzeN+C/LXQ5Uy+N+C/LQXiaJXUqwDKwKspFwQRYgg8RaucNhkjXKihVuTZRYXYlmNu0kknymqavKaXxvwX5aVXlFL434L8tBcqKqK7ek8b8F+WlF23J434L8KC1UVWV2vJ4/wDlX4V2NqyeP/lX4UFjoqvjacnjf5RXa7Rfxh7IoHe1vCj7n/VpiRXskxYgsb2BA0A42v7q8vQT0fAdwrquY+A7hXVAUUUUBRRRQFZ5zw/yeH/tH/0itDqic7MQMELHRVkNz1C66XPVQZPI1IGSlmkjbRZIyx0Xp3BY8M2W+Ve00DZMxOsmDH/9pD/8dA3MlAkqUg2RGUUtPEGKqSATYEi5AOWuvyTD+kR+0floIwPXavUj+S4R/wCYj9v/AGV59BhH/mI/vP8AZQNo3pzG1dphoB/+9PvR+zpZI8P9un3w/Z0Aj0uhr1Bh/tk++H7Olk+j/ar98vyUBGaciWuE3H2q/fL8ld54PtE++X5KDoSV7mpNpoftE+/X5a4OLh8dPv1+WgXDUorUzGNj8eP79flroY1PGi+/X4UEgrUsjVGLjh40P36/ClF2h/Sw/wDiB8KCXRqWRqiF2gfGw/8AiB8KVXHt4+G/xA+FBMo1Kq9Qq7Qbx8L/AIgfCuxj3+0wn+I/dQTQelUkqCGPf7TCf4j91IYja86sAgwcl1ub4vdga2tfIb0FrR6WVqpZ5RzR2aaPDCO4DGPGiVxc2BCbsX1Ivrwuakk5WwXsTqdAMykk9gANBoicB3V1Xi8BXtAUUUUBRRRQFZzzgcrcjZI5mijibNNLHYsTYjdLfjx1t1kC+hqy8rNt7lN3GfrXHHxFP53f2evqr525UbXGIkyRlDDEb9JyolYXuQRqRa4GutyesUE9tLlpDiFZXkxaobA5kHTsQ2UmNyeoX1FQeFGFeRc82NiidmAmPgC1+H1lyLi3aL1X5ZgbWVV7nc39omlUxOZoxKSY0stlOojBuyqNNTrrfrvQTa4vCI2TfY0oDYSEWBS9g+UTXAtra17U6+m4ZZFjdsepYrYlSNGNgwUzgkeioHHQZGSQou7lBeOIySM26HRTPfW1hob62000pSPFLv8AfYkGUFTIRHIb5sto1ZwwKZbLfW4CjTWgs+0Z8JFiDh0kxs7AhQUB6TEA5VDTXPG1Jy7QwiyboNjmfgVVbEMPCUh5Qbixquyb7AzI7BTNkWZem7GMyAlSwI8KxJsbngaSwUiRb7eK0krJlheOVsiySWzOzxsC2jWsAbnSguck+CbIIJsZiGaLeyLElzCotcSZpQLi+tr29NMvyzgcuZZMa9hmcLGPqxcAFi0wGpYDQn3XreIjlwUk2HJQSMqwyOshsqPlZ0LEAWIy37Ld9d7PjR42wqKXxU08SJIJG3O70spCtZzntYlSBqb9gXX6Rg/oYxay4t13m6eNUBeI2uGkO+yqp6NjfXMPLZGPbuz91vTJjAL5Qpi4nsDiXJe1zYtwBqlHeqHweay7+8lrZC8fQF2NtFIaneBwgxUeGwmHRhiS87SGSRljewJQIpYqDkU3OUHojjrQX3DbRwBwr4l5MVEqkBFkjIactw3BExWTUG/S6NtbCmcPKHZpALzYqK/DPCTdfGBjla4+FZ68rzLFDmXLCJAmaRETpuXdldyo100ub2042qRnwYxpRcMpXc4INNvXawMdzMY87HLGMwsotxOlBeMJjsC8jRyz4jCEIZA2Ji3auoP5v1pJJ1IBGtjbXSo1Nt4NpBEfpiPe1mw4LA2vYxpiC1/IFqk7Qxr4l96+uSONbOyKSkYACggLc26gL27TrUjLEsk8+KwgZYcMYpvrGJlsMtjdy2Zs6kdfVpQWTBbQwcs6wmTExMzZM0kAAVurMFxJYerTrsL0jNj8HvWjjlxUwUkbyLD50IBsXH8ZzFPLaqpgsUDid/Jny73eSZWyS9NukUZSpLXJPRt6BXWEV03uKi0iSRoyCemUlNgpDX4qbXN+BoLA+2cFcgTYplFiXXDjKASBezYkNa5A4ddONqYnBxMQmIxGIRQpaWGDNEpbXKXbEDXh66qGxmRCzS3KMjxkK+V7kArdFcM0ZIser0ijDxyR4ZnIBinO6IBFxJH01JGU2tYmwtfNQWF9rYO1xNiyNLkQKArEE5SWxI10PC400Jp1tGTCRwwzDE4p1mDEBYQChU2KvmnAve/C/A1UcJMghlR813tu7MbB1IJzxhgLEEWYg6g8bGlJ0dMNGr2aOUmSEhvAIssumW9zoCL6EXt10E0+08IFB3+M1vpugDYddzPlI48CeB4UviZcIkOdsTjFkzW3DRZZMpBO81mtk049tVlmj3ABU73PmVrsV3eoKlc1g2YA3A1FuulNqxuqxLLYndq0ThrgwEEIvDWxBsb3FyD1WCYTE4Ymxlxoe4ATJdmuLjLaUjs4nrpzsz6GzO5mx28iFxC0SuZLGxW296ja4NVzFvGUhykiRVtIxditgRuypJuthe4AHk0tXe243WUiYAS2Bdg3RkLC4kFgBqpA00JBNBa12lCzD6rFxldb/Rra6aEK5vpfiCLXqa2byuFxErYrDyMbIzwRojMLdA6nXUdXWO2s1xrRFgYlKAquZS5Nnt08rEklTpa9jXf0a6izRA2uf4wBe+ouDwbq9WnaH1fye2wMVEG4ONHXxW8n9E8QfhUrWF82/K1jxYGaMWkF9JYr2zd/C56jY8DW24LFLKgdDdSPV2g+WgXooooCmG2NpLBGWOpOir4zfDtp1iZ1jUsxsoFyaoG1NpNM7MQLEZVBF8i36vL2mgoHL7b8jExqW3kmsj2NkQ9Wg4kdQ4L31RLMgAUxtb+oues6mSO54+X8K2vLQo1oMLMTdn+U1yYm7PwPxrejSV6DGYsDkiXESajehFisQZclmfp3OVRqpNjrpTfHy53MwMYLNmESxvZB1KQyBGAsAeN/Lc1ukYp3EKD5+wWLyTpM6CXK4coeiHtrlOhAXhpa1tKSnxbNK0uVQxcuBkGRbm4AQi1hpbTqr6SiWnC27KDBuQEaHEyTzqWTDwS4hxlDK+UZcpDaal7gdoqtxY/K+8BGe5a/Rtdr3OS1hx9HVX0+K9hVdeivZqoNB80bB2vHh5t60azdB1CuVK53Fg7XU5rcbdZ66aYPGmN86kZ7NroNWBBIAGh1/wCxX1QETxE9hfhSqxJ4iewvwoPlvY2PihZ2aBZg0TxqHysEdrZZQChuVsdOu/Gm2CxhizZfz42jbzWtf3V9X/R4/s09hfhXDYSP7OP2F+FB8t7I2hHEs4aBJTJE0aFlVty54SrmU6jXQW/CmuHnZFdQNHXK1xe4+PXX1S+Dj+zj+7X4U3lwUf2Uf3a/Cg+Z8DjESKdGhDtIqiNyqlomBJJBK31BtoRSMOMZUeMAZX8IEA620N7aEdXZevpKXBx/ZR/dp8KZy4RPs4/uk+FBhuxYkkwmMUhd4iJMhyKzgK31gDHUA9EeS96iIZSV3eYBGZSSx6KkaZtAbaHUgcBX0A0Ki9kjFxY2jQXHZw4Ug0a+JH92nwoMPkxKJC0NonYurrMhF1HBoyWUE8L17Nh2GFjkzhozKy5bfycgFyL9VxY2662cQL4q6HxR3j3ivd0vCw7rCgxd8RH9GVLw5w+cMM28KldY2+rsbEk3LdVtdKexbPDYRZXxKLHvCoBR3ZHtqgCngQA3Ds7a1vdjsHqroKKDKJY8I2GQfSUEkcjDMIGBZHFwrJ4TWI0bgL2pljtn5Yo5UmEsbM0eYIy5GUAhGDG4JFyBbgK2SugaDEBF0bhh5RZQR2WGfM3fbSpfD7KAgWczoFZt2VOGEpV7EkWYm2gvmFtCO2tejNdtQZJgUWN0mXFAMjAWXCZbjiQURhmBFwSR6eFbFyL5SKLMpJgcm9wQUYG1yp1BH4ixpAV4psb6G3aLj0ig1FWuLjUHUHtr2qlyV2zYiFzoT9Wew+J3dnqq20FO5W4xzJu7EItjpqGJF7nuva3fUB6D6jWg7UwKyKSbhgDZhx7tdDWVbR5UzxuygqQGIF0F9Dagk7+Q+o1zfyH1VAnlpif6v2P31weW2J/q/Y/fQWItSZcVBry2xPZH7H76VXlpiOyP2D8aCcjmFOoph21Xl5YYjsj9k/GlV5Wz9kfsn40FnjnHaKWWcdo9dVePlTMepPZPxpwnKKU9SeyfjQWLejtHroWcAcf+zUENvS/0fZ/fXkvKCUeJ7P76CeGKF7XpymI7/UaqR5STHSyeyerUdfbSn8Kp/wCh7P76C4LP3+o11vhVN/hZP/V+xXh5Wz9kf3YoLg0w7aSeQdtVT+Fk/ZF92KP4WT+LF90tBZJCKaSL3+o1DDlXN4sX3Qo/hZP4sX3YoHs62BJ0HaQQPXTJpU8ZfWKTm5UTHQrERcG2S2oNwdD2gGvRypm8WP2T8aBNnF+I4do6v/v8K83g7R66UblTN2R+yfjSZ5WT9kfsn40Hm9HaKN6O0V4eV8/ZH7J+NJtyyxHZH7J+NAqZBXoemjct8T2R+yfjSTcu8V/V+wfjQSyGu7+Q+o1X35wcX/V+wfjSf/ETGdsfsfvoLQo8h9RoyHxW9k/Cq6nOBjPGT2P30rHy6xZPhL7P76CeXDueEbnuRvhV75PYmSSEGQEMCVueLAAWJHbr+FVbkftKXGEiVzYW0Xog37ev1VeoowoAAsBwFB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8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en-US" sz="1800" b="1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b="1" cap="none" dirty="0">
                <a:solidFill>
                  <a:prstClr val="black"/>
                </a:solidFill>
                <a:latin typeface="Franklin Gothic Book"/>
              </a:rPr>
            </a:br>
            <a:r>
              <a:rPr lang="en-US" sz="1800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cap="none" dirty="0">
                <a:solidFill>
                  <a:prstClr val="black"/>
                </a:solidFill>
                <a:latin typeface="Franklin Gothic Book"/>
              </a:rPr>
            </a:br>
            <a:r>
              <a:rPr lang="en-US" sz="1800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cap="none" dirty="0">
                <a:solidFill>
                  <a:prstClr val="black"/>
                </a:solidFill>
                <a:latin typeface="Franklin Gothic Book"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21920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				</a:t>
            </a:r>
            <a:r>
              <a:rPr lang="en-US" sz="2400" b="1" dirty="0" smtClean="0"/>
              <a:t>ELA/Literacy </a:t>
            </a:r>
            <a:r>
              <a:rPr lang="en-US" sz="2400" dirty="0"/>
              <a:t>		</a:t>
            </a:r>
          </a:p>
          <a:p>
            <a:r>
              <a:rPr lang="en-US" sz="2400" b="1" dirty="0" smtClean="0"/>
              <a:t>			Session </a:t>
            </a:r>
            <a:r>
              <a:rPr lang="en-US" sz="2400" b="1" dirty="0"/>
              <a:t>1 </a:t>
            </a:r>
            <a:r>
              <a:rPr lang="en-US" sz="2400" dirty="0"/>
              <a:t>	</a:t>
            </a:r>
            <a:r>
              <a:rPr lang="en-US" sz="2400" b="1" dirty="0" smtClean="0"/>
              <a:t>Session 2 </a:t>
            </a:r>
            <a:r>
              <a:rPr lang="en-US" sz="2400" dirty="0"/>
              <a:t>	</a:t>
            </a:r>
            <a:r>
              <a:rPr lang="en-US" sz="2400" b="1" dirty="0"/>
              <a:t>Session </a:t>
            </a:r>
            <a:r>
              <a:rPr lang="en-US" sz="2400" b="1" dirty="0" smtClean="0"/>
              <a:t>3 </a:t>
            </a:r>
            <a:r>
              <a:rPr lang="en-US" sz="2400" dirty="0"/>
              <a:t>	</a:t>
            </a:r>
            <a:endParaRPr lang="en-US" sz="2400" dirty="0" smtClean="0"/>
          </a:p>
          <a:p>
            <a:r>
              <a:rPr lang="en-US" sz="2400" dirty="0" smtClean="0"/>
              <a:t>Testing Time	 	75 min	90 min	60 Min</a:t>
            </a:r>
          </a:p>
          <a:p>
            <a:r>
              <a:rPr lang="en-US" sz="2400" dirty="0" smtClean="0"/>
              <a:t>Total Time		225 minutes</a:t>
            </a:r>
          </a:p>
          <a:p>
            <a:r>
              <a:rPr lang="en-US" sz="2400" b="1" dirty="0" smtClean="0"/>
              <a:t>				Math 		</a:t>
            </a:r>
            <a:r>
              <a:rPr lang="en-US" sz="2400" b="1" dirty="0"/>
              <a:t>	</a:t>
            </a:r>
            <a:r>
              <a:rPr lang="en-US" sz="2400" dirty="0"/>
              <a:t>		</a:t>
            </a:r>
            <a:r>
              <a:rPr lang="en-US" sz="2400" dirty="0" smtClean="0"/>
              <a:t>	</a:t>
            </a:r>
            <a:r>
              <a:rPr lang="en-US" sz="2400" b="1" dirty="0"/>
              <a:t>		Session 1 </a:t>
            </a:r>
            <a:r>
              <a:rPr lang="en-US" sz="2400" dirty="0"/>
              <a:t>	</a:t>
            </a:r>
            <a:r>
              <a:rPr lang="en-US" sz="2400" b="1" dirty="0"/>
              <a:t>Session 2 </a:t>
            </a:r>
            <a:r>
              <a:rPr lang="en-US" sz="2400" dirty="0"/>
              <a:t>	</a:t>
            </a:r>
            <a:endParaRPr lang="en-US" sz="2400" dirty="0" smtClean="0"/>
          </a:p>
          <a:p>
            <a:r>
              <a:rPr lang="en-US" sz="2400" dirty="0" smtClean="0"/>
              <a:t>Testing </a:t>
            </a:r>
            <a:r>
              <a:rPr lang="en-US" sz="2400" dirty="0"/>
              <a:t>Time	 </a:t>
            </a:r>
            <a:r>
              <a:rPr lang="en-US" sz="2400" dirty="0" smtClean="0"/>
              <a:t>	80 </a:t>
            </a:r>
            <a:r>
              <a:rPr lang="en-US" sz="2400" dirty="0"/>
              <a:t>min	</a:t>
            </a:r>
            <a:r>
              <a:rPr lang="en-US" sz="2400" dirty="0" smtClean="0"/>
              <a:t>70 </a:t>
            </a:r>
            <a:r>
              <a:rPr lang="en-US" sz="2400" dirty="0"/>
              <a:t>min	</a:t>
            </a:r>
          </a:p>
          <a:p>
            <a:r>
              <a:rPr lang="en-US" sz="2400" dirty="0" smtClean="0"/>
              <a:t>Total </a:t>
            </a:r>
            <a:r>
              <a:rPr lang="en-US" sz="2400" dirty="0"/>
              <a:t>Time		</a:t>
            </a:r>
            <a:r>
              <a:rPr lang="en-US" sz="2400" dirty="0" smtClean="0"/>
              <a:t>150 minutes</a:t>
            </a:r>
          </a:p>
          <a:p>
            <a:r>
              <a:rPr lang="en-US" sz="2400" b="1" dirty="0" smtClean="0"/>
              <a:t>				</a:t>
            </a:r>
            <a:r>
              <a:rPr lang="en-US" sz="2800" dirty="0" smtClean="0"/>
              <a:t>		</a:t>
            </a:r>
            <a:endParaRPr lang="en-US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07576" y="304800"/>
            <a:ext cx="7520940" cy="914400"/>
          </a:xfrm>
          <a:prstGeom prst="rect">
            <a:avLst/>
          </a:prstGeom>
          <a:ln w="101600" cap="flat" cmpd="tri" algn="ctr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prstClr val="black"/>
                </a:solidFill>
              </a:rPr>
              <a:t>Performance based assessment Time on task (PARCC): Grade 7-8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" name="AutoShape 4" descr="data:image/jpeg;base64,/9j/4AAQSkZJRgABAQAAAQABAAD/2wCEAAkGBxQSEhUUExQWFRQWFRUVFRUXFBcUFRQUFRUXFhUVFhQYHCggGBonHBcVITEhJSktLi4uGB8zODMsNyguLisBCgoKDg0OGxAQGCwkHyUsLCw3LCssLCwrNzcsNyw3Nzc1MCwrLiwrLC0yNSssLCwsLTcsLCwsNy8sLC0sLCssLP/AABEIALwBDAMBIgACEQEDEQH/xAAcAAABBQEBAQAAAAAAAAAAAAAAAwQFBgcCAQj/xABSEAACAQIDAwYKBQYMBAYDAAABAgMAEQQSIQUTMQYHIkFRcTJSYXKBkZKx0dIUI1OToRVCVMLT4RYkMzViY3OClKKy4hd0wfA0RKOzw/ElQ4P/xAAZAQEAAwEBAAAAAAAAAAAAAAAAAwQFAgH/xAAqEQEAAgEDAgMIAwAAAAAAAAAAAQIDBBESITEysfAFExQjQWGR4SJRwf/aAAwDAQACEQMRAD8A3GiiigK4lfKL13TbHcB30DSeRiDZiCQbHsPUbddRZgxP6UfuV+apI1zQRpixH6Uful+auTFiP0k/dj5qkCtcMtBHFMR+kn7v/dXLLP8ApJ9j/dT9kpNo6CPP0j9IPsn5qTcz/pDeyfnp8YqTeE0Ec0mI/SG9TfPTeWSc8Z2Pfm+epF8OeykHwzdh9VBGOZftPwb56QaSX7Q/5vnqSkwb+KfVSBwL+KfV5Lf9KCPZpftD/m+ekHkl+0Prf56S5S8lGxcaxkugU3uFzFtLa399P22e4AGVtBbgf++qgj2ml+0Prf56bvNL9ofW/wA9SLYCTxG9RpF9nyeI3qNA0baeK/SZfvJf2lJNtPFfpUvty/tKcts+TxG9k0mdnyeI3smgattPF/pUvty/tK4O0sX+ly+3L+0py2zpPEb2TXB2fJ4jeyaBudpYz9Ll9qT9pXn5Rxn6ZL7Un7SnH5Pk8RvUa8+gSeI3qNAh+Ucb+mS+1J+0r38oY39Nk9cn7SlhgZPEb1GuhgJPEb1GgTg2jiweli5WFtAHkXXtvnNWzknyyljkWOdzJExC5mN3jJ0DZuJXtB/capLh2XwgRfhcWpGTge6g+hKKTw56K+aPdSlAUUUUBRRRQFNcfwHfTqmm0OA76Bo/A91S1RBOh7ql6AooooCiiigKKKb7QxiQxvLIbIilmPYALmkRuHFFeKb6ivaAooooCiiigKKKKAooooCiiigKKKKAooooKZznD6iPz/8ApWYyDQ91afzm/wAjH5591ZnIND3UG84XwF81fdStJYTwE81fcKVoCiiigKKKKApntI6Dvp5THap0Xv8A+lA0J0PdUzUEG41O0BRXhNeZx2j10HVFc5x2j116DQe1ReeLae6wBjB6U7qg81TnY93RA/vVeqxPnt2jnxccINxFHci/B5DcgjqOVU9dW9Dj554+3X8LOkpyyx+Vx5pOUf0nC7lz9bh7J5Wit9W3o1X0Dtq9180cjdunBYuObXLfLKB+dE3hC3XbRh5VFfSkUgZQym4IBBHWDqDXftDB7rJvHaXWsw+7vvHaXdFeE15nHaPXVFUdUVznHaPXXVAUUUUBRXDyqvEgd5Ar1JAeBB7jeg6ornOL2uL2va+tu23ZXVAUV4zAanQVwk6nQMpPkINApRXLuBqSBqBqbak2A7ySB6a6oKdzlD6qPzj7hWbuuhrSecf+Ti85vcKzx00NBt2E8BPNX3ClaSwngJ5q+4UrQFFFFAUUUUBUZttrBe8+6pOoXlK1gnefdQNYnqyVUcJJqKt1AniIFkUo6q6MLMrAMpHYVOhr5m529jQ4XaUkcCCONo45MiiyqzZgwUdQ6N7eU19O185c+n86n/l4ffJQWfmw5vcBjdnJNiIS0rPMpcTSobLIyrZVcLoAOqqZyw2TiNh40LhsRKqMolhcNYlbkFJFHRcgjrFiCNK1zmP/AJpi/tJ//ees3599sRz45Io2DfR4ijkG4EjtmZL9oAS/lJHVQa1zc8q/yhgRPIAsiM0cwHg50AOYDqBUq1uq5HVWF7dxxxWLllJvvJWIPYpNkHcFsPRV55EI+A2BiJ36LYlmaEEa5ZESJGt5bFh5LGqXyV2d9IxcUXEM6qfMOj+nJmPorX9m141tklpaGONbXlJ8suSjYSPDTAHJNGpcH8yYrmKdxHDzWrROZ7lHv8OcM5+sgHQ7Wh/N9k9Huy1beVGxFxmFkgawzL0G8R11RvQQPRcV8/7C2jJs3Gh2UhonZJU7V8F1/wCoPaAa6pb4vBNZ8UdfXk9rb4nFNZ8Uev0+jdoYCKdMk0aSpxyyIrrexF7MLX1Prr5T5abMTDY/FQxi0cczBBxyqQGC3PZmt6K+r8HiVlRZEOZHUMpHWrC4NfLvOX/OuN/tv1ErGZjVeS/Nds3E7Pw0rwuJZcPE7yLNKDndAWYKWKDU8MtvJWa7bXGbDxzwwYmQBcrxm5ySRv4OeI9EnQqdPzbi2lb1yDlCbKwTMQqjCQEkkAAbpdSTwrBedLbiY/aTPh/rECxwRlQSZSpYkoBqwLOwFuNgRxoN75BcphtHBR4ggK+qSqOCyJo1r/mnRhfqYVl3L3nRnxE30XZrFULiLfJbeTyM2ULE35iEkAMNTxBA4vcThZtkcm3R+hiMTJZhfWPfkArfqYQoeHA3qmczeCEu1oLjSNZZbdV1Qqv4uD6KDUeTnNHhVUSY/NjMSdXZ5HKKT+aozXcDta9+NhwDra/NRg2BbCbzBT/mywyOBfqDJm4ebY+Wr9RQZDzQx4pNo46LGvJJPFFDGTJI0nRDOVKM2pQghh52ut6nedDnEGzgIYAr4p1za6pCh0DuBxY62XyXOlr238lImKkxd7FoEicW6o3dw1+3pkegV8o7e2o+KnmxDE5pnZ9eoHwF/uqFX0UGr8huREm10GN2pPNNG5O6hLlQ4BsXIFsiEg2CAXte+tXjFc1my3UKMKEI8F43kRwbWvmDa+m9WjZOCEEEUSiyxxpGAOxFCj3U7oMH27sDGbP2jgImxWInwUmNwpi3krsAyzxndyKTbMOItodTYEGt4qM29sZcUsQY2MWIgxCm17NBKr2HZcBlv1ZjUnQVHnDHQi85vcKoLroa0Dl+LpF3v+rVGdNDQbBhfAXzV9wpWksN4C+avupWgKKKKAooooCq9yweyx+c3uqw1VuXb2WLzm9woI7Z0l3XvFXqs52RL9YnnCtGoCvnLn0/nU/8vD75K+ja+cufM/8A5Vv+Xh970Fn5s+RpxezUf6djoAzzAxwzhIujIy6Jl0va511JNWnYfNJs7DOHKyYhgbjfsGUHt3aqqt6Qa55jmB2TGAeEs4PkO9Y2PoIPppLne2/LBEkUEoRpL51U/XZOCkWN1Um4vbU6X43kw4py3ikfVJjxzktFYQ3PPt6N91ho5FbIzPKFIOVwMiKbcCAX07qoHJ7br4OXexhS4BClhmtcFbjXjYsOvjwpk2BcKzMLBcoseN3LZRbt6DnXxa0rklzXRYiBJp5ZFLFrImVdAxUG7A8bX7iK3/k6bDwtO8Nf5eDFxtPRW/4dY+ZrHEFb9rbsC/ZugpqM24jS3maZZpdN4FWa4UCwdnkQXtYLxPV2Vs+z+bbZ8Vjumdh+c8jm/lKghfwqww7IgRGjWJAjKVZcujK17qe0an11TnX4aTvjr5QrTq8dZ/hXyhmnM3yo44KVu1sPfj1l47/5h/e8lZhzl/zrjf7b9RKn+V2w5Nl40bssEuJIJNbkA6qSOJU6HyEHrqn8qcecRi5p2FjKwcjy5FU/iDUOuwx0zU7W9evui1eOOmWvaWq4TmshxmysPJE8iYh8NFIM0jPCzmMNlMbXCqT4treXhWZ8mNvT7Lxe8VelGzRzRMBdgGtJHf8ANYEGxHWOsXB+jubtgdl4Gxv/ABWEekRgH8RWU8/HJjdTpjYx0J7JNbgJlHRb+8ot3p5azlJZ+eKZMZsaPEwnNGJYJwf6Dho9R1EGQXHURWdcy+MEe1oQTYSJLF6SmcD1papjmh25HKk2ycUfqcSr7m5tldgd5GD1E+Gv9IN1kVTeUWwsTsrFBHJV0YPBMBZZMhBWRL6XBtdeo6Hyh9YUVQuRnOjhMXGonkTD4iwDpI2RGbxo5G0IPYTcfibHtblbgsMmebFQqLXtnDO3mot2b0CglsTHmRl7VI9YtXxpJEyAqRZlupHWGXQg+kV9N8j9vYnaOIbEiNodnrGyQBxaTEyMykzkdSAKQPOPHqzPnk5Dvh53xsKFsPKc8uUX3Mp8IsBwRj0s3USb2uKDeNnYtZoo5VN1kRHUjrDqGHvpxWHc0/OXHhohg8axWNf5CaxKqpN93JbUAE6NwA0NrC+uryjwhj3n0qDd+Pvo8vtXtQSlFZ/ieXLY7EJhNlDe2dDicVYiGGEMC6oxHSdgCAR26X1K6BQVflwtxF3v+rVOeLSrvyvW+6/v/q1V3ioNGw3gL5o91KUnh/AXzR7qUoCiiigKKKKAqn84jWWHzm9wq4VSucxrJB5z+4UEFsOT66PzhWpVkfJ5/r4/PFa5QJYmLOpXMy3/ADlNmHcapWO5p9nzSNLLv3kc3Z2xEhZja2pv2ADuAq9UUFY5O8hsPgSfozzopYMyb9mRiO1WuOAAuNbCpnbEuSGRxYMEIVjbRjopJPVmIp9VS5yyzYQRIbPPLHCote5kNiD5MuYnuqTFXleId445WiGSphmmfDxre8pMwzcMoO4wytfU6Rjv3lfQGCwyxRpGvgoqoO5RYe6s15CbJz7QmmtaOK0UQPiQoqJe/b0G70PZWo1b12XlaKx9P9WNXfeYr/QoooqgqIDlpyaTH4cxnout2ifxXsRY/wBE8CPhWS8n+RUDYhY8ekgWRnijIcxlJ11EbleIYBwDwJQ20INbzTLauzExETRtpmsQy6MjqQUkU+MpCkd1WMeeYpOO3hlPTNMUmk9pR/JvktFgVCQPMIxciN5TIgLakgN4OuunWSeun23djxYyB4J1zRva4vY3BBBBHAggG9Pl4C5ues8L+W1e1XQM/Tme2aCCFmBBBBGIkBBBuCDfQ3q2z7ChkgGHnX6RH/X/AFrHsJY63HbxqTooM8xfM1s1ySomjv1JMSP/AFA1PNjc1GzMMwcQb1hw3zGRfu/APpFXeig8VbaDQdlDKCLHUHQjqIr2igpO1+arZs7FtwYmPHcu0a/djoD0CmGE5mNmIwZlmlt1PKQPTuwprRaKBpsvZkOGjEcESRRjgqKFF+s6cT5ad0UUEDyoW5j/AL/6tV94qsvKBbmP+/8Aq1DPHQW+DwV7h7q7riHwR3D3V3QFFFFAUUUUBVF50z0IPPf/AEir1VC52D0MP57/AOkUFY5Nt/GIvPWtkrFeTDfxmHz1raqAooooCoTbmBDuszkiPDpI4VeJcqQTbtA4eWpuk5kvYWuL69w1H42rqttp3e1naUbyb2XuIgD4bauR45JdvRnd7eS3ZUtRRXlrTad5Jned5FZ5+RsThozJAGWWUtdIYwgBQzOjSrc7yRi9i91HRW4PA6HWb/lnGYfMeqQAq0jyTINcWc5DZTGxMcCZFJHSFrsQK8eJT6Dic8LFsRmdQJGuOipxKs62tZfq9BpewOt9aaYJdpNkEjTKSMMHssYAUnB7w5+Af/xdwo624dC7fanKzElcQgZI7CRVfdNmjYLjAEsJL5i0MABNiS/gjMoDtuUGMRXKqrBBNZWjkZmYHHspzl+A+jw6W4MQLXWwe/R8YzM/1xaPfGNzlW5LREJkt4NlPAlTa4tqKebBef6RuzvAqNZ1sohWMw5gNB/KbxkPcTTFuVmIHFobFSVIRiLCZ13rHNouRVs4DR3vdlBBpztHa2Iy4OYNlBhZ5QUZUDM8EZkdVkIyossj2LMvRvc2DAI6bB46FJ1w4mDMcXJHbIVZ3kxpzMW/PI+iFb9otpnqY5R4DENJhjEpkXC5ZizOQ7uXVWC2WzvuRiFINh9aDXmH2ripcLjJBbPHC4gCRHM7iHOkq3Y5gxKkKB18TTHE7baMMuGlaWMkBDJmleQtu1kGHmvdljBaQk5jfMNAtgHGGk2iAmk7NmI6YRQzFIbs9gRGAd9dTmVulkcdAV2z48KuU4kkrJb6tFYHdnpHObMQ/BXy3uMpFtUI+UmLjGUAORHLIBIrs8pH0k2WxuQu6i4Dg9rgstP9k8pMRJiY4iYmjLyLnCMu9VZMShKDMbFRFESdR0+rMtA1jj2g58LEIoWy6r0v/HHN0lDDwcHowzAEAknMS5C455CGaVQZDmyqqgJllMeRu7d3sOJ11pviuVOKMs0cWToGTKWhYld2uMJUqJL8YINTY/WXtZlp1s7bOImbFEEZ0gl3cKq31ciyyrHmuekzKsbcBow6iKBXDRYlMPKbSiRsRA79bmJhBv8AdDzd6LDXQ21tTrkhgpUaeScPvJNxq+XMQkCC3R0BDF7gaXvaoZdvmExiCZ5Y3dAxmBkFycMjrFKXBIG8ditms2YXULlrlOVWMCjOsWbcwuwyMlhKsbNLlLmyIXZTmIHQN2vpQX+iqLJylxSx7xjEF3iJYQuS4MAkzIWcBizMLLoSAQuY2veqCK22OlH3P+rUYy1K7XHSTuf9Wo9loLDFwHcK6rmPgO4V1QFFFFAUUUUBWf8AO6fq8P57/wCkVoFZ7zwfyeH89/8ASKCo8lW/jUP9otbhXz1g8Y0Tq6mzKbjS+o8lWQc4uL8ZfYX4UGw0Vjv/ABGxfjL7C/Cvf+I2K8ZfZX4UGw0VkA5xsV2r7K/Cu15xMT2j1L8tBrlFZQvODiO0epflpVOXs/aPUvy0GpUVmY5cz9v4L8tdjlvP2/gvy0Gk0VnS8tJu38F+Wu15YTdv4L8tBoVFUD+Fs3b+C/LXo5Vzdv4L8tBfqKoQ5VzeN+C/LXQ5Uy+N+C/LQXiaJXUqwDKwKspFwQRYgg8RaucNhkjXKihVuTZRYXYlmNu0kknymqavKaXxvwX5aVXlFL434L8tBcqKqK7ek8b8F+WlF23J434L8KC1UVWV2vJ4/wDlX4V2NqyeP/lX4UFjoqvjacnjf5RXa7Rfxh7IoHe1vCj7n/VpiRXskxYgsb2BA0A42v7q8vQT0fAdwrquY+A7hXVAUUUUBRRRQFZ5zw/yeH/tH/0itDqic7MQMELHRVkNz1C66XPVQZPI1IGSlmkjbRZIyx0Xp3BY8M2W+Ve00DZMxOsmDH/9pD/8dA3MlAkqUg2RGUUtPEGKqSATYEi5AOWuvyTD+kR+0floIwPXavUj+S4R/wCYj9v/AGV59BhH/mI/vP8AZQNo3pzG1dphoB/+9PvR+zpZI8P9un3w/Z0Aj0uhr1Bh/tk++H7Olk+j/ar98vyUBGaciWuE3H2q/fL8ld54PtE++X5KDoSV7mpNpoftE+/X5a4OLh8dPv1+WgXDUorUzGNj8eP79flroY1PGi+/X4UEgrUsjVGLjh40P36/ClF2h/Sw/wDiB8KCXRqWRqiF2gfGw/8AiB8KVXHt4+G/xA+FBMo1Kq9Qq7Qbx8L/AIgfCuxj3+0wn+I/dQTQelUkqCGPf7TCf4j91IYja86sAgwcl1ub4vdga2tfIb0FrR6WVqpZ5RzR2aaPDCO4DGPGiVxc2BCbsX1Ivrwuakk5WwXsTqdAMykk9gANBoicB3V1Xi8BXtAUUUUBRRRQFZzzgcrcjZI5mijibNNLHYsTYjdLfjx1t1kC+hqy8rNt7lN3GfrXHHxFP53f2evqr525UbXGIkyRlDDEb9JyolYXuQRqRa4GutyesUE9tLlpDiFZXkxaobA5kHTsQ2UmNyeoX1FQeFGFeRc82NiidmAmPgC1+H1lyLi3aL1X5ZgbWVV7nc39omlUxOZoxKSY0stlOojBuyqNNTrrfrvQTa4vCI2TfY0oDYSEWBS9g+UTXAtra17U6+m4ZZFjdsepYrYlSNGNgwUzgkeioHHQZGSQou7lBeOIySM26HRTPfW1hob62000pSPFLv8AfYkGUFTIRHIb5sto1ZwwKZbLfW4CjTWgs+0Z8JFiDh0kxs7AhQUB6TEA5VDTXPG1Jy7QwiyboNjmfgVVbEMPCUh5Qbixquyb7AzI7BTNkWZem7GMyAlSwI8KxJsbngaSwUiRb7eK0krJlheOVsiySWzOzxsC2jWsAbnSguck+CbIIJsZiGaLeyLElzCotcSZpQLi+tr29NMvyzgcuZZMa9hmcLGPqxcAFi0wGpYDQn3XreIjlwUk2HJQSMqwyOshsqPlZ0LEAWIy37Ld9d7PjR42wqKXxU08SJIJG3O70spCtZzntYlSBqb9gXX6Rg/oYxay4t13m6eNUBeI2uGkO+yqp6NjfXMPLZGPbuz91vTJjAL5Qpi4nsDiXJe1zYtwBqlHeqHweay7+8lrZC8fQF2NtFIaneBwgxUeGwmHRhiS87SGSRljewJQIpYqDkU3OUHojjrQX3DbRwBwr4l5MVEqkBFkjIactw3BExWTUG/S6NtbCmcPKHZpALzYqK/DPCTdfGBjla4+FZ68rzLFDmXLCJAmaRETpuXdldyo100ub2042qRnwYxpRcMpXc4INNvXawMdzMY87HLGMwsotxOlBeMJjsC8jRyz4jCEIZA2Ji3auoP5v1pJJ1IBGtjbXSo1Nt4NpBEfpiPe1mw4LA2vYxpiC1/IFqk7Qxr4l96+uSONbOyKSkYACggLc26gL27TrUjLEsk8+KwgZYcMYpvrGJlsMtjdy2Zs6kdfVpQWTBbQwcs6wmTExMzZM0kAAVurMFxJYerTrsL0jNj8HvWjjlxUwUkbyLD50IBsXH8ZzFPLaqpgsUDid/Jny73eSZWyS9NukUZSpLXJPRt6BXWEV03uKi0iSRoyCemUlNgpDX4qbXN+BoLA+2cFcgTYplFiXXDjKASBezYkNa5A4ddONqYnBxMQmIxGIRQpaWGDNEpbXKXbEDXh66qGxmRCzS3KMjxkK+V7kArdFcM0ZIser0ijDxyR4ZnIBinO6IBFxJH01JGU2tYmwtfNQWF9rYO1xNiyNLkQKArEE5SWxI10PC400Jp1tGTCRwwzDE4p1mDEBYQChU2KvmnAve/C/A1UcJMghlR813tu7MbB1IJzxhgLEEWYg6g8bGlJ0dMNGr2aOUmSEhvAIssumW9zoCL6EXt10E0+08IFB3+M1vpugDYddzPlI48CeB4UviZcIkOdsTjFkzW3DRZZMpBO81mtk049tVlmj3ABU73PmVrsV3eoKlc1g2YA3A1FuulNqxuqxLLYndq0ThrgwEEIvDWxBsb3FyD1WCYTE4Ymxlxoe4ATJdmuLjLaUjs4nrpzsz6GzO5mx28iFxC0SuZLGxW296ja4NVzFvGUhykiRVtIxditgRuypJuthe4AHk0tXe243WUiYAS2Bdg3RkLC4kFgBqpA00JBNBa12lCzD6rFxldb/Rra6aEK5vpfiCLXqa2byuFxErYrDyMbIzwRojMLdA6nXUdXWO2s1xrRFgYlKAquZS5Nnt08rEklTpa9jXf0a6izRA2uf4wBe+ouDwbq9WnaH1fye2wMVEG4ONHXxW8n9E8QfhUrWF82/K1jxYGaMWkF9JYr2zd/C56jY8DW24LFLKgdDdSPV2g+WgXooooCmG2NpLBGWOpOir4zfDtp1iZ1jUsxsoFyaoG1NpNM7MQLEZVBF8i36vL2mgoHL7b8jExqW3kmsj2NkQ9Wg4kdQ4L31RLMgAUxtb+oues6mSO54+X8K2vLQo1oMLMTdn+U1yYm7PwPxrejSV6DGYsDkiXESajehFisQZclmfp3OVRqpNjrpTfHy53MwMYLNmESxvZB1KQyBGAsAeN/Lc1ukYp3EKD5+wWLyTpM6CXK4coeiHtrlOhAXhpa1tKSnxbNK0uVQxcuBkGRbm4AQi1hpbTqr6SiWnC27KDBuQEaHEyTzqWTDwS4hxlDK+UZcpDaal7gdoqtxY/K+8BGe5a/Rtdr3OS1hx9HVX0+K9hVdeivZqoNB80bB2vHh5t60azdB1CuVK53Fg7XU5rcbdZ66aYPGmN86kZ7NroNWBBIAGh1/wCxX1QETxE9hfhSqxJ4iewvwoPlvY2PihZ2aBZg0TxqHysEdrZZQChuVsdOu/Gm2CxhizZfz42jbzWtf3V9X/R4/s09hfhXDYSP7OP2F+FB8t7I2hHEs4aBJTJE0aFlVty54SrmU6jXQW/CmuHnZFdQNHXK1xe4+PXX1S+Dj+zj+7X4U3lwUf2Uf3a/Cg+Z8DjESKdGhDtIqiNyqlomBJJBK31BtoRSMOMZUeMAZX8IEA620N7aEdXZevpKXBx/ZR/dp8KZy4RPs4/uk+FBhuxYkkwmMUhd4iJMhyKzgK31gDHUA9EeS96iIZSV3eYBGZSSx6KkaZtAbaHUgcBX0A0Ki9kjFxY2jQXHZw4Ug0a+JH92nwoMPkxKJC0NonYurrMhF1HBoyWUE8L17Nh2GFjkzhozKy5bfycgFyL9VxY2662cQL4q6HxR3j3ivd0vCw7rCgxd8RH9GVLw5w+cMM28KldY2+rsbEk3LdVtdKexbPDYRZXxKLHvCoBR3ZHtqgCngQA3Ds7a1vdjsHqroKKDKJY8I2GQfSUEkcjDMIGBZHFwrJ4TWI0bgL2pljtn5Yo5UmEsbM0eYIy5GUAhGDG4JFyBbgK2SugaDEBF0bhh5RZQR2WGfM3fbSpfD7KAgWczoFZt2VOGEpV7EkWYm2gvmFtCO2tejNdtQZJgUWN0mXFAMjAWXCZbjiQURhmBFwSR6eFbFyL5SKLMpJgcm9wQUYG1yp1BH4ixpAV4psb6G3aLj0ig1FWuLjUHUHtr2qlyV2zYiFzoT9Wew+J3dnqq20FO5W4xzJu7EItjpqGJF7nuva3fUB6D6jWg7UwKyKSbhgDZhx7tdDWVbR5UzxuygqQGIF0F9Dagk7+Q+o1zfyH1VAnlpif6v2P31weW2J/q/Y/fQWItSZcVBry2xPZH7H76VXlpiOyP2D8aCcjmFOoph21Xl5YYjsj9k/GlV5Wz9kfsn40FnjnHaKWWcdo9dVePlTMepPZPxpwnKKU9SeyfjQWLejtHroWcAcf+zUENvS/0fZ/fXkvKCUeJ7P76CeGKF7XpymI7/UaqR5STHSyeyerUdfbSn8Kp/wCh7P76C4LP3+o11vhVN/hZP/V+xXh5Wz9kf3YoLg0w7aSeQdtVT+Fk/ZF92KP4WT+LF90tBZJCKaSL3+o1DDlXN4sX3Qo/hZP4sX3YoHs62BJ0HaQQPXTJpU8ZfWKTm5UTHQrERcG2S2oNwdD2gGvRypm8WP2T8aBNnF+I4do6v/v8K83g7R66UblTN2R+yfjSZ5WT9kfsn40Hm9HaKN6O0V4eV8/ZH7J+NJtyyxHZH7J+NAqZBXoemjct8T2R+yfjSTcu8V/V+wfjQSyGu7+Q+o1X35wcX/V+wfjSf/ETGdsfsfvoLQo8h9RoyHxW9k/Cq6nOBjPGT2P30rHy6xZPhL7P76CeXDueEbnuRvhV75PYmSSEGQEMCVueLAAWJHbr+FVbkftKXGEiVzYW0Xog37ev1VeoowoAAsBwFB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en-US" sz="1800" b="1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b="1" cap="none" dirty="0">
                <a:solidFill>
                  <a:prstClr val="black"/>
                </a:solidFill>
                <a:latin typeface="Franklin Gothic Book"/>
              </a:rPr>
            </a:br>
            <a:r>
              <a:rPr lang="en-US" sz="1800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cap="none" dirty="0">
                <a:solidFill>
                  <a:prstClr val="black"/>
                </a:solidFill>
                <a:latin typeface="Franklin Gothic Book"/>
              </a:rPr>
            </a:br>
            <a:r>
              <a:rPr lang="en-US" sz="1800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cap="none" dirty="0">
                <a:solidFill>
                  <a:prstClr val="black"/>
                </a:solidFill>
                <a:latin typeface="Franklin Gothic Book"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219200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				</a:t>
            </a:r>
            <a:r>
              <a:rPr lang="en-US" sz="2400" b="1" dirty="0" smtClean="0"/>
              <a:t>ELA/Literacy </a:t>
            </a:r>
            <a:r>
              <a:rPr lang="en-US" sz="2400" dirty="0"/>
              <a:t>		</a:t>
            </a:r>
          </a:p>
          <a:p>
            <a:r>
              <a:rPr lang="en-US" sz="2400" b="1" dirty="0" smtClean="0"/>
              <a:t>			Session </a:t>
            </a:r>
            <a:r>
              <a:rPr lang="en-US" sz="2400" b="1" dirty="0"/>
              <a:t>1 </a:t>
            </a:r>
            <a:r>
              <a:rPr lang="en-US" sz="2400" dirty="0"/>
              <a:t>	</a:t>
            </a:r>
            <a:r>
              <a:rPr lang="en-US" sz="2400" b="1" dirty="0" smtClean="0"/>
              <a:t>Session 2 </a:t>
            </a:r>
            <a:r>
              <a:rPr lang="en-US" sz="2400" dirty="0"/>
              <a:t>	</a:t>
            </a:r>
            <a:endParaRPr lang="en-US" sz="2400" dirty="0" smtClean="0"/>
          </a:p>
          <a:p>
            <a:r>
              <a:rPr lang="en-US" sz="2400" dirty="0" smtClean="0"/>
              <a:t>Testing Time		60 min	60 min</a:t>
            </a:r>
          </a:p>
          <a:p>
            <a:r>
              <a:rPr lang="en-US" sz="2400" dirty="0" smtClean="0"/>
              <a:t>Total Time		120 minutes</a:t>
            </a:r>
          </a:p>
          <a:p>
            <a:r>
              <a:rPr lang="en-US" sz="2400" b="1" dirty="0" smtClean="0"/>
              <a:t>				Math 		</a:t>
            </a:r>
            <a:r>
              <a:rPr lang="en-US" sz="2400" b="1" dirty="0"/>
              <a:t>	</a:t>
            </a:r>
            <a:r>
              <a:rPr lang="en-US" sz="2400" dirty="0"/>
              <a:t>		</a:t>
            </a:r>
            <a:r>
              <a:rPr lang="en-US" sz="2400" dirty="0" smtClean="0"/>
              <a:t>	</a:t>
            </a:r>
            <a:r>
              <a:rPr lang="en-US" sz="2400" b="1" dirty="0"/>
              <a:t>		Session 1 </a:t>
            </a:r>
            <a:r>
              <a:rPr lang="en-US" sz="2400" dirty="0"/>
              <a:t>	</a:t>
            </a:r>
            <a:r>
              <a:rPr lang="en-US" sz="2400" b="1" dirty="0"/>
              <a:t>Session 2 </a:t>
            </a:r>
            <a:r>
              <a:rPr lang="en-US" sz="2400" dirty="0"/>
              <a:t>	</a:t>
            </a:r>
            <a:endParaRPr lang="en-US" sz="2400" dirty="0" smtClean="0"/>
          </a:p>
          <a:p>
            <a:r>
              <a:rPr lang="en-US" sz="2400" dirty="0" smtClean="0"/>
              <a:t>Testing </a:t>
            </a:r>
            <a:r>
              <a:rPr lang="en-US" sz="2400" dirty="0"/>
              <a:t>Time	 </a:t>
            </a:r>
            <a:r>
              <a:rPr lang="en-US" sz="2400" dirty="0" smtClean="0"/>
              <a:t>	80 </a:t>
            </a:r>
            <a:r>
              <a:rPr lang="en-US" sz="2400" dirty="0"/>
              <a:t>min	75 min	</a:t>
            </a:r>
          </a:p>
          <a:p>
            <a:r>
              <a:rPr lang="en-US" sz="2400" dirty="0" smtClean="0"/>
              <a:t>Total </a:t>
            </a:r>
            <a:r>
              <a:rPr lang="en-US" sz="2400" dirty="0"/>
              <a:t>Time		</a:t>
            </a:r>
            <a:r>
              <a:rPr lang="en-US" sz="2400" dirty="0" smtClean="0"/>
              <a:t>155 minutes</a:t>
            </a:r>
          </a:p>
          <a:p>
            <a:r>
              <a:rPr lang="en-US" sz="2400" dirty="0" smtClean="0"/>
              <a:t>						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07576" y="304800"/>
            <a:ext cx="7520940" cy="914400"/>
          </a:xfrm>
          <a:prstGeom prst="rect">
            <a:avLst/>
          </a:prstGeom>
          <a:ln w="101600" cap="flat" cmpd="tri" algn="ctr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prstClr val="black"/>
                </a:solidFill>
              </a:rPr>
              <a:t>End of year assessment Time on task (PARCC): Grade 7-8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" name="AutoShape 4" descr="data:image/jpeg;base64,/9j/4AAQSkZJRgABAQAAAQABAAD/2wCEAAkGBxQSEhUUExQWFRQWFRUVFRUXFBcUFRQUFRUXFhUVFhQYHCggGBonHBcVITEhJSktLi4uGB8zODMsNyguLisBCgoKDg0OGxAQGCwkHyUsLCw3LCssLCwrNzcsNyw3Nzc1MCwrLiwrLC0yNSssLCwsLTcsLCwsNy8sLC0sLCssLP/AABEIALwBDAMBIgACEQEDEQH/xAAcAAABBQEBAQAAAAAAAAAAAAAAAwQFBgcCAQj/xABSEAACAQIDAwYKBQYMBAYDAAABAgMAEQQSIQUTMQYHIkFRcTJSYXKBkZKx0dIUI1OToRVCVMLT4RYkMzViY3OClKKy4hd0wfA0RKOzw/ElQ4P/xAAZAQEAAwEBAAAAAAAAAAAAAAAAAwQFAgH/xAAqEQEAAgEDAgMIAwAAAAAAAAAAAQIDBBESITEysfAFExQjQWGR4SJRwf/aAAwDAQACEQMRAD8A3GiiigK4lfKL13TbHcB30DSeRiDZiCQbHsPUbddRZgxP6UfuV+apI1zQRpixH6Uful+auTFiP0k/dj5qkCtcMtBHFMR+kn7v/dXLLP8ApJ9j/dT9kpNo6CPP0j9IPsn5qTcz/pDeyfnp8YqTeE0Ec0mI/SG9TfPTeWSc8Z2Pfm+epF8OeykHwzdh9VBGOZftPwb56QaSX7Q/5vnqSkwb+KfVSBwL+KfV5Lf9KCPZpftD/m+ekHkl+0Prf56S5S8lGxcaxkugU3uFzFtLa399P22e4AGVtBbgf++qgj2ml+0Prf56bvNL9ofW/wA9SLYCTxG9RpF9nyeI3qNA0baeK/SZfvJf2lJNtPFfpUvty/tKcts+TxG9k0mdnyeI3smgattPF/pUvty/tK4O0sX+ly+3L+0py2zpPEb2TXB2fJ4jeyaBudpYz9Ll9qT9pXn5Rxn6ZL7Un7SnH5Pk8RvUa8+gSeI3qNAh+Ucb+mS+1J+0r38oY39Nk9cn7SlhgZPEb1GuhgJPEb1GgTg2jiweli5WFtAHkXXtvnNWzknyyljkWOdzJExC5mN3jJ0DZuJXtB/capLh2XwgRfhcWpGTge6g+hKKTw56K+aPdSlAUUUUBRRRQFNcfwHfTqmm0OA76Bo/A91S1RBOh7ql6AooooCiiigKKKb7QxiQxvLIbIilmPYALmkRuHFFeKb6ivaAooooCiiigKKKKAooooCiiigKKKKAooooKZznD6iPz/8ApWYyDQ91afzm/wAjH5591ZnIND3UG84XwF81fdStJYTwE81fcKVoCiiigKKKKApntI6Dvp5THap0Xv8A+lA0J0PdUzUEG41O0BRXhNeZx2j10HVFc5x2j116DQe1ReeLae6wBjB6U7qg81TnY93RA/vVeqxPnt2jnxccINxFHci/B5DcgjqOVU9dW9Dj554+3X8LOkpyyx+Vx5pOUf0nC7lz9bh7J5Wit9W3o1X0Dtq9180cjdunBYuObXLfLKB+dE3hC3XbRh5VFfSkUgZQym4IBBHWDqDXftDB7rJvHaXWsw+7vvHaXdFeE15nHaPXVFUdUVznHaPXXVAUUUUBRXDyqvEgd5Ar1JAeBB7jeg6ornOL2uL2va+tu23ZXVAUV4zAanQVwk6nQMpPkINApRXLuBqSBqBqbak2A7ySB6a6oKdzlD6qPzj7hWbuuhrSecf+Ti85vcKzx00NBt2E8BPNX3ClaSwngJ5q+4UrQFFFFAUUUUBUZttrBe8+6pOoXlK1gnefdQNYnqyVUcJJqKt1AniIFkUo6q6MLMrAMpHYVOhr5m529jQ4XaUkcCCONo45MiiyqzZgwUdQ6N7eU19O185c+n86n/l4ffJQWfmw5vcBjdnJNiIS0rPMpcTSobLIyrZVcLoAOqqZyw2TiNh40LhsRKqMolhcNYlbkFJFHRcgjrFiCNK1zmP/AJpi/tJ//ees3599sRz45Io2DfR4ijkG4EjtmZL9oAS/lJHVQa1zc8q/yhgRPIAsiM0cwHg50AOYDqBUq1uq5HVWF7dxxxWLllJvvJWIPYpNkHcFsPRV55EI+A2BiJ36LYlmaEEa5ZESJGt5bFh5LGqXyV2d9IxcUXEM6qfMOj+nJmPorX9m141tklpaGONbXlJ8suSjYSPDTAHJNGpcH8yYrmKdxHDzWrROZ7lHv8OcM5+sgHQ7Wh/N9k9Huy1beVGxFxmFkgawzL0G8R11RvQQPRcV8/7C2jJs3Gh2UhonZJU7V8F1/wCoPaAa6pb4vBNZ8UdfXk9rb4nFNZ8Uev0+jdoYCKdMk0aSpxyyIrrexF7MLX1Prr5T5abMTDY/FQxi0cczBBxyqQGC3PZmt6K+r8HiVlRZEOZHUMpHWrC4NfLvOX/OuN/tv1ErGZjVeS/Nds3E7Pw0rwuJZcPE7yLNKDndAWYKWKDU8MtvJWa7bXGbDxzwwYmQBcrxm5ySRv4OeI9EnQqdPzbi2lb1yDlCbKwTMQqjCQEkkAAbpdSTwrBedLbiY/aTPh/rECxwRlQSZSpYkoBqwLOwFuNgRxoN75BcphtHBR4ggK+qSqOCyJo1r/mnRhfqYVl3L3nRnxE30XZrFULiLfJbeTyM2ULE35iEkAMNTxBA4vcThZtkcm3R+hiMTJZhfWPfkArfqYQoeHA3qmczeCEu1oLjSNZZbdV1Qqv4uD6KDUeTnNHhVUSY/NjMSdXZ5HKKT+aozXcDta9+NhwDra/NRg2BbCbzBT/mywyOBfqDJm4ebY+Wr9RQZDzQx4pNo46LGvJJPFFDGTJI0nRDOVKM2pQghh52ut6nedDnEGzgIYAr4p1za6pCh0DuBxY62XyXOlr238lImKkxd7FoEicW6o3dw1+3pkegV8o7e2o+KnmxDE5pnZ9eoHwF/uqFX0UGr8huREm10GN2pPNNG5O6hLlQ4BsXIFsiEg2CAXte+tXjFc1my3UKMKEI8F43kRwbWvmDa+m9WjZOCEEEUSiyxxpGAOxFCj3U7oMH27sDGbP2jgImxWInwUmNwpi3krsAyzxndyKTbMOItodTYEGt4qM29sZcUsQY2MWIgxCm17NBKr2HZcBlv1ZjUnQVHnDHQi85vcKoLroa0Dl+LpF3v+rVGdNDQbBhfAXzV9wpWksN4C+avupWgKKKKAooooCq9yweyx+c3uqw1VuXb2WLzm9woI7Z0l3XvFXqs52RL9YnnCtGoCvnLn0/nU/8vD75K+ja+cufM/8A5Vv+Xh970Fn5s+RpxezUf6djoAzzAxwzhIujIy6Jl0va511JNWnYfNJs7DOHKyYhgbjfsGUHt3aqqt6Qa55jmB2TGAeEs4PkO9Y2PoIPppLne2/LBEkUEoRpL51U/XZOCkWN1Um4vbU6X43kw4py3ikfVJjxzktFYQ3PPt6N91ho5FbIzPKFIOVwMiKbcCAX07qoHJ7br4OXexhS4BClhmtcFbjXjYsOvjwpk2BcKzMLBcoseN3LZRbt6DnXxa0rklzXRYiBJp5ZFLFrImVdAxUG7A8bX7iK3/k6bDwtO8Nf5eDFxtPRW/4dY+ZrHEFb9rbsC/ZugpqM24jS3maZZpdN4FWa4UCwdnkQXtYLxPV2Vs+z+bbZ8Vjumdh+c8jm/lKghfwqww7IgRGjWJAjKVZcujK17qe0an11TnX4aTvjr5QrTq8dZ/hXyhmnM3yo44KVu1sPfj1l47/5h/e8lZhzl/zrjf7b9RKn+V2w5Nl40bssEuJIJNbkA6qSOJU6HyEHrqn8qcecRi5p2FjKwcjy5FU/iDUOuwx0zU7W9evui1eOOmWvaWq4TmshxmysPJE8iYh8NFIM0jPCzmMNlMbXCqT4treXhWZ8mNvT7Lxe8VelGzRzRMBdgGtJHf8ANYEGxHWOsXB+jubtgdl4Gxv/ABWEekRgH8RWU8/HJjdTpjYx0J7JNbgJlHRb+8ot3p5azlJZ+eKZMZsaPEwnNGJYJwf6Dho9R1EGQXHURWdcy+MEe1oQTYSJLF6SmcD1papjmh25HKk2ycUfqcSr7m5tldgd5GD1E+Gv9IN1kVTeUWwsTsrFBHJV0YPBMBZZMhBWRL6XBtdeo6Hyh9YUVQuRnOjhMXGonkTD4iwDpI2RGbxo5G0IPYTcfibHtblbgsMmebFQqLXtnDO3mot2b0CglsTHmRl7VI9YtXxpJEyAqRZlupHWGXQg+kV9N8j9vYnaOIbEiNodnrGyQBxaTEyMykzkdSAKQPOPHqzPnk5Dvh53xsKFsPKc8uUX3Mp8IsBwRj0s3USb2uKDeNnYtZoo5VN1kRHUjrDqGHvpxWHc0/OXHhohg8axWNf5CaxKqpN93JbUAE6NwA0NrC+uryjwhj3n0qDd+Pvo8vtXtQSlFZ/ieXLY7EJhNlDe2dDicVYiGGEMC6oxHSdgCAR26X1K6BQVflwtxF3v+rVOeLSrvyvW+6/v/q1V3ioNGw3gL5o91KUnh/AXzR7qUoCiiigKKKKAqn84jWWHzm9wq4VSucxrJB5z+4UEFsOT66PzhWpVkfJ5/r4/PFa5QJYmLOpXMy3/ADlNmHcapWO5p9nzSNLLv3kc3Z2xEhZja2pv2ADuAq9UUFY5O8hsPgSfozzopYMyb9mRiO1WuOAAuNbCpnbEuSGRxYMEIVjbRjopJPVmIp9VS5yyzYQRIbPPLHCote5kNiD5MuYnuqTFXleId445WiGSphmmfDxre8pMwzcMoO4wytfU6Rjv3lfQGCwyxRpGvgoqoO5RYe6s15CbJz7QmmtaOK0UQPiQoqJe/b0G70PZWo1b12XlaKx9P9WNXfeYr/QoooqgqIDlpyaTH4cxnout2ifxXsRY/wBE8CPhWS8n+RUDYhY8ekgWRnijIcxlJ11EbleIYBwDwJQ20INbzTLauzExETRtpmsQy6MjqQUkU+MpCkd1WMeeYpOO3hlPTNMUmk9pR/JvktFgVCQPMIxciN5TIgLakgN4OuunWSeun23djxYyB4J1zRva4vY3BBBBHAggG9Pl4C5ues8L+W1e1XQM/Tme2aCCFmBBBBGIkBBBuCDfQ3q2z7ChkgGHnX6RH/X/AFrHsJY63HbxqTooM8xfM1s1ySomjv1JMSP/AFA1PNjc1GzMMwcQb1hw3zGRfu/APpFXeig8VbaDQdlDKCLHUHQjqIr2igpO1+arZs7FtwYmPHcu0a/djoD0CmGE5mNmIwZlmlt1PKQPTuwprRaKBpsvZkOGjEcESRRjgqKFF+s6cT5ad0UUEDyoW5j/AL/6tV94qsvKBbmP+/8Aq1DPHQW+DwV7h7q7riHwR3D3V3QFFFFAUUUUBVF50z0IPPf/AEir1VC52D0MP57/AOkUFY5Nt/GIvPWtkrFeTDfxmHz1raqAooooCoTbmBDuszkiPDpI4VeJcqQTbtA4eWpuk5kvYWuL69w1H42rqttp3e1naUbyb2XuIgD4bauR45JdvRnd7eS3ZUtRRXlrTad5Jned5FZ5+RsThozJAGWWUtdIYwgBQzOjSrc7yRi9i91HRW4PA6HWb/lnGYfMeqQAq0jyTINcWc5DZTGxMcCZFJHSFrsQK8eJT6Dic8LFsRmdQJGuOipxKs62tZfq9BpewOt9aaYJdpNkEjTKSMMHssYAUnB7w5+Af/xdwo624dC7fanKzElcQgZI7CRVfdNmjYLjAEsJL5i0MABNiS/gjMoDtuUGMRXKqrBBNZWjkZmYHHspzl+A+jw6W4MQLXWwe/R8YzM/1xaPfGNzlW5LREJkt4NlPAlTa4tqKebBef6RuzvAqNZ1sohWMw5gNB/KbxkPcTTFuVmIHFobFSVIRiLCZ13rHNouRVs4DR3vdlBBpztHa2Iy4OYNlBhZ5QUZUDM8EZkdVkIyossj2LMvRvc2DAI6bB46FJ1w4mDMcXJHbIVZ3kxpzMW/PI+iFb9otpnqY5R4DENJhjEpkXC5ZizOQ7uXVWC2WzvuRiFINh9aDXmH2ripcLjJBbPHC4gCRHM7iHOkq3Y5gxKkKB18TTHE7baMMuGlaWMkBDJmleQtu1kGHmvdljBaQk5jfMNAtgHGGk2iAmk7NmI6YRQzFIbs9gRGAd9dTmVulkcdAV2z48KuU4kkrJb6tFYHdnpHObMQ/BXy3uMpFtUI+UmLjGUAORHLIBIrs8pH0k2WxuQu6i4Dg9rgstP9k8pMRJiY4iYmjLyLnCMu9VZMShKDMbFRFESdR0+rMtA1jj2g58LEIoWy6r0v/HHN0lDDwcHowzAEAknMS5C455CGaVQZDmyqqgJllMeRu7d3sOJ11pviuVOKMs0cWToGTKWhYld2uMJUqJL8YINTY/WXtZlp1s7bOImbFEEZ0gl3cKq31ciyyrHmuekzKsbcBow6iKBXDRYlMPKbSiRsRA79bmJhBv8AdDzd6LDXQ21tTrkhgpUaeScPvJNxq+XMQkCC3R0BDF7gaXvaoZdvmExiCZ5Y3dAxmBkFycMjrFKXBIG8ditms2YXULlrlOVWMCjOsWbcwuwyMlhKsbNLlLmyIXZTmIHQN2vpQX+iqLJylxSx7xjEF3iJYQuS4MAkzIWcBizMLLoSAQuY2veqCK22OlH3P+rUYy1K7XHSTuf9Wo9loLDFwHcK6rmPgO4V1QFFFFAUUUUBWf8AO6fq8P57/wCkVoFZ7zwfyeH89/8ASKCo8lW/jUP9otbhXz1g8Y0Tq6mzKbjS+o8lWQc4uL8ZfYX4UGw0Vjv/ABGxfjL7C/Cvf+I2K8ZfZX4UGw0VkA5xsV2r7K/Cu15xMT2j1L8tBrlFZQvODiO0epflpVOXs/aPUvy0GpUVmY5cz9v4L8tdjlvP2/gvy0Gk0VnS8tJu38F+Wu15YTdv4L8tBoVFUD+Fs3b+C/LXo5Vzdv4L8tBfqKoQ5VzeN+C/LXQ5Uy+N+C/LQXiaJXUqwDKwKspFwQRYgg8RaucNhkjXKihVuTZRYXYlmNu0kknymqavKaXxvwX5aVXlFL434L8tBcqKqK7ek8b8F+WlF23J434L8KC1UVWV2vJ4/wDlX4V2NqyeP/lX4UFjoqvjacnjf5RXa7Rfxh7IoHe1vCj7n/VpiRXskxYgsb2BA0A42v7q8vQT0fAdwrquY+A7hXVAUUUUBRRRQFZ5zw/yeH/tH/0itDqic7MQMELHRVkNz1C66XPVQZPI1IGSlmkjbRZIyx0Xp3BY8M2W+Ve00DZMxOsmDH/9pD/8dA3MlAkqUg2RGUUtPEGKqSATYEi5AOWuvyTD+kR+0floIwPXavUj+S4R/wCYj9v/AGV59BhH/mI/vP8AZQNo3pzG1dphoB/+9PvR+zpZI8P9un3w/Z0Aj0uhr1Bh/tk++H7Olk+j/ar98vyUBGaciWuE3H2q/fL8ld54PtE++X5KDoSV7mpNpoftE+/X5a4OLh8dPv1+WgXDUorUzGNj8eP79flroY1PGi+/X4UEgrUsjVGLjh40P36/ClF2h/Sw/wDiB8KCXRqWRqiF2gfGw/8AiB8KVXHt4+G/xA+FBMo1Kq9Qq7Qbx8L/AIgfCuxj3+0wn+I/dQTQelUkqCGPf7TCf4j91IYja86sAgwcl1ub4vdga2tfIb0FrR6WVqpZ5RzR2aaPDCO4DGPGiVxc2BCbsX1Ivrwuakk5WwXsTqdAMykk9gANBoicB3V1Xi8BXtAUUUUBRRRQFZzzgcrcjZI5mijibNNLHYsTYjdLfjx1t1kC+hqy8rNt7lN3GfrXHHxFP53f2evqr525UbXGIkyRlDDEb9JyolYXuQRqRa4GutyesUE9tLlpDiFZXkxaobA5kHTsQ2UmNyeoX1FQeFGFeRc82NiidmAmPgC1+H1lyLi3aL1X5ZgbWVV7nc39omlUxOZoxKSY0stlOojBuyqNNTrrfrvQTa4vCI2TfY0oDYSEWBS9g+UTXAtra17U6+m4ZZFjdsepYrYlSNGNgwUzgkeioHHQZGSQou7lBeOIySM26HRTPfW1hob62000pSPFLv8AfYkGUFTIRHIb5sto1ZwwKZbLfW4CjTWgs+0Z8JFiDh0kxs7AhQUB6TEA5VDTXPG1Jy7QwiyboNjmfgVVbEMPCUh5Qbixquyb7AzI7BTNkWZem7GMyAlSwI8KxJsbngaSwUiRb7eK0krJlheOVsiySWzOzxsC2jWsAbnSguck+CbIIJsZiGaLeyLElzCotcSZpQLi+tr29NMvyzgcuZZMa9hmcLGPqxcAFi0wGpYDQn3XreIjlwUk2HJQSMqwyOshsqPlZ0LEAWIy37Ld9d7PjR42wqKXxU08SJIJG3O70spCtZzntYlSBqb9gXX6Rg/oYxay4t13m6eNUBeI2uGkO+yqp6NjfXMPLZGPbuz91vTJjAL5Qpi4nsDiXJe1zYtwBqlHeqHweay7+8lrZC8fQF2NtFIaneBwgxUeGwmHRhiS87SGSRljewJQIpYqDkU3OUHojjrQX3DbRwBwr4l5MVEqkBFkjIactw3BExWTUG/S6NtbCmcPKHZpALzYqK/DPCTdfGBjla4+FZ68rzLFDmXLCJAmaRETpuXdldyo100ub2042qRnwYxpRcMpXc4INNvXawMdzMY87HLGMwsotxOlBeMJjsC8jRyz4jCEIZA2Ji3auoP5v1pJJ1IBGtjbXSo1Nt4NpBEfpiPe1mw4LA2vYxpiC1/IFqk7Qxr4l96+uSONbOyKSkYACggLc26gL27TrUjLEsk8+KwgZYcMYpvrGJlsMtjdy2Zs6kdfVpQWTBbQwcs6wmTExMzZM0kAAVurMFxJYerTrsL0jNj8HvWjjlxUwUkbyLD50IBsXH8ZzFPLaqpgsUDid/Jny73eSZWyS9NukUZSpLXJPRt6BXWEV03uKi0iSRoyCemUlNgpDX4qbXN+BoLA+2cFcgTYplFiXXDjKASBezYkNa5A4ddONqYnBxMQmIxGIRQpaWGDNEpbXKXbEDXh66qGxmRCzS3KMjxkK+V7kArdFcM0ZIser0ijDxyR4ZnIBinO6IBFxJH01JGU2tYmwtfNQWF9rYO1xNiyNLkQKArEE5SWxI10PC400Jp1tGTCRwwzDE4p1mDEBYQChU2KvmnAve/C/A1UcJMghlR813tu7MbB1IJzxhgLEEWYg6g8bGlJ0dMNGr2aOUmSEhvAIssumW9zoCL6EXt10E0+08IFB3+M1vpugDYddzPlI48CeB4UviZcIkOdsTjFkzW3DRZZMpBO81mtk049tVlmj3ABU73PmVrsV3eoKlc1g2YA3A1FuulNqxuqxLLYndq0ThrgwEEIvDWxBsb3FyD1WCYTE4Ymxlxoe4ATJdmuLjLaUjs4nrpzsz6GzO5mx28iFxC0SuZLGxW296ja4NVzFvGUhykiRVtIxditgRuypJuthe4AHk0tXe243WUiYAS2Bdg3RkLC4kFgBqpA00JBNBa12lCzD6rFxldb/Rra6aEK5vpfiCLXqa2byuFxErYrDyMbIzwRojMLdA6nXUdXWO2s1xrRFgYlKAquZS5Nnt08rEklTpa9jXf0a6izRA2uf4wBe+ouDwbq9WnaH1fye2wMVEG4ONHXxW8n9E8QfhUrWF82/K1jxYGaMWkF9JYr2zd/C56jY8DW24LFLKgdDdSPV2g+WgXooooCmG2NpLBGWOpOir4zfDtp1iZ1jUsxsoFyaoG1NpNM7MQLEZVBF8i36vL2mgoHL7b8jExqW3kmsj2NkQ9Wg4kdQ4L31RLMgAUxtb+oues6mSO54+X8K2vLQo1oMLMTdn+U1yYm7PwPxrejSV6DGYsDkiXESajehFisQZclmfp3OVRqpNjrpTfHy53MwMYLNmESxvZB1KQyBGAsAeN/Lc1ukYp3EKD5+wWLyTpM6CXK4coeiHtrlOhAXhpa1tKSnxbNK0uVQxcuBkGRbm4AQi1hpbTqr6SiWnC27KDBuQEaHEyTzqWTDwS4hxlDK+UZcpDaal7gdoqtxY/K+8BGe5a/Rtdr3OS1hx9HVX0+K9hVdeivZqoNB80bB2vHh5t60azdB1CuVK53Fg7XU5rcbdZ66aYPGmN86kZ7NroNWBBIAGh1/wCxX1QETxE9hfhSqxJ4iewvwoPlvY2PihZ2aBZg0TxqHysEdrZZQChuVsdOu/Gm2CxhizZfz42jbzWtf3V9X/R4/s09hfhXDYSP7OP2F+FB8t7I2hHEs4aBJTJE0aFlVty54SrmU6jXQW/CmuHnZFdQNHXK1xe4+PXX1S+Dj+zj+7X4U3lwUf2Uf3a/Cg+Z8DjESKdGhDtIqiNyqlomBJJBK31BtoRSMOMZUeMAZX8IEA620N7aEdXZevpKXBx/ZR/dp8KZy4RPs4/uk+FBhuxYkkwmMUhd4iJMhyKzgK31gDHUA9EeS96iIZSV3eYBGZSSx6KkaZtAbaHUgcBX0A0Ki9kjFxY2jQXHZw4Ug0a+JH92nwoMPkxKJC0NonYurrMhF1HBoyWUE8L17Nh2GFjkzhozKy5bfycgFyL9VxY2662cQL4q6HxR3j3ivd0vCw7rCgxd8RH9GVLw5w+cMM28KldY2+rsbEk3LdVtdKexbPDYRZXxKLHvCoBR3ZHtqgCngQA3Ds7a1vdjsHqroKKDKJY8I2GQfSUEkcjDMIGBZHFwrJ4TWI0bgL2pljtn5Yo5UmEsbM0eYIy5GUAhGDG4JFyBbgK2SugaDEBF0bhh5RZQR2WGfM3fbSpfD7KAgWczoFZt2VOGEpV7EkWYm2gvmFtCO2tejNdtQZJgUWN0mXFAMjAWXCZbjiQURhmBFwSR6eFbFyL5SKLMpJgcm9wQUYG1yp1BH4ixpAV4psb6G3aLj0ig1FWuLjUHUHtr2qlyV2zYiFzoT9Wew+J3dnqq20FO5W4xzJu7EItjpqGJF7nuva3fUB6D6jWg7UwKyKSbhgDZhx7tdDWVbR5UzxuygqQGIF0F9Dagk7+Q+o1zfyH1VAnlpif6v2P31weW2J/q/Y/fQWItSZcVBry2xPZH7H76VXlpiOyP2D8aCcjmFOoph21Xl5YYjsj9k/GlV5Wz9kfsn40FnjnHaKWWcdo9dVePlTMepPZPxpwnKKU9SeyfjQWLejtHroWcAcf+zUENvS/0fZ/fXkvKCUeJ7P76CeGKF7XpymI7/UaqR5STHSyeyerUdfbSn8Kp/wCh7P76C4LP3+o11vhVN/hZP/V+xXh5Wz9kf3YoLg0w7aSeQdtVT+Fk/ZF92KP4WT+LF90tBZJCKaSL3+o1DDlXN4sX3Qo/hZP4sX3YoHs62BJ0HaQQPXTJpU8ZfWKTm5UTHQrERcG2S2oNwdD2gGvRypm8WP2T8aBNnF+I4do6v/v8K83g7R66UblTN2R+yfjSZ5WT9kfsn40Hm9HaKN6O0V4eV8/ZH7J+NJtyyxHZH7J+NAqZBXoemjct8T2R+yfjSTcu8V/V+wfjQSyGu7+Q+o1X35wcX/V+wfjSf/ETGdsfsfvoLQo8h9RoyHxW9k/Cq6nOBjPGT2P30rHy6xZPhL7P76CeXDueEbnuRvhV75PYmSSEGQEMCVueLAAWJHbr+FVbkftKXGEiVzYW0Xog37ev1VeoowoAAsBwFB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0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74155" y="1603746"/>
            <a:ext cx="5648623" cy="1493662"/>
          </a:xfrm>
        </p:spPr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Let’s take a look at </a:t>
            </a:r>
            <a:r>
              <a:rPr lang="en-US" dirty="0" err="1" smtClean="0">
                <a:latin typeface="Algerian" panose="04020705040A02060702" pitchFamily="82" charset="0"/>
              </a:rPr>
              <a:t>parcc</a:t>
            </a:r>
            <a:r>
              <a:rPr lang="en-US" dirty="0" smtClean="0">
                <a:latin typeface="Algerian" panose="04020705040A02060702" pitchFamily="82" charset="0"/>
              </a:rPr>
              <a:t> samples for grades 7-8</a:t>
            </a:r>
            <a:endParaRPr lang="en-US" dirty="0">
              <a:latin typeface="Algerian" panose="04020705040A02060702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105400"/>
            <a:ext cx="2041625" cy="1470662"/>
          </a:xfrm>
          <a:prstGeom prst="rect">
            <a:avLst/>
          </a:prstGeom>
        </p:spPr>
      </p:pic>
      <p:pic>
        <p:nvPicPr>
          <p:cNvPr id="1028" name="Picture 4" descr="http://www.sel.k12.oh.us/WindowImages/201082611840137_image.jpg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743200"/>
            <a:ext cx="3733800" cy="3352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53014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333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Next Generation Assessments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PARCC- what is it?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Relationship Between Next Generation Assessments and Common Core State Standards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PARCC Components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AIR- what is it?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What is SEL Doing To Prepare Our Students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Resources Available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Question and Answer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79173" y="381000"/>
            <a:ext cx="7520940" cy="548640"/>
          </a:xfrm>
          <a:prstGeom prst="rect">
            <a:avLst/>
          </a:prstGeom>
          <a:ln w="101600" cap="flat" cmpd="tri" algn="ctr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prstClr val="black"/>
                </a:solidFill>
              </a:rPr>
              <a:t>Agenda</a:t>
            </a:r>
            <a:endParaRPr lang="en-U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72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E/la Grade 7 (PARCC) sample item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6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1905000"/>
            <a:ext cx="8382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CLAIMS</a:t>
            </a:r>
            <a:endParaRPr lang="en-US" dirty="0"/>
          </a:p>
          <a:p>
            <a:r>
              <a:rPr lang="en-US" dirty="0" smtClean="0"/>
              <a:t>	Earhart </a:t>
            </a:r>
            <a:r>
              <a:rPr lang="en-US" dirty="0"/>
              <a:t>and Noonan lived as castaways on </a:t>
            </a:r>
            <a:r>
              <a:rPr lang="en-US" dirty="0" err="1"/>
              <a:t>Nikumaroro</a:t>
            </a:r>
            <a:r>
              <a:rPr lang="en-US" dirty="0"/>
              <a:t> Island. 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Earhart </a:t>
            </a:r>
            <a:r>
              <a:rPr lang="en-US" dirty="0"/>
              <a:t>and Noonan’s plane crashed into the Pacific Ocean 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People </a:t>
            </a:r>
            <a:r>
              <a:rPr lang="en-US" dirty="0"/>
              <a:t>don’t really know where Earhart and Noonan died. 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Part </a:t>
            </a:r>
            <a:r>
              <a:rPr lang="en-US" b="1" dirty="0"/>
              <a:t>A</a:t>
            </a:r>
            <a:r>
              <a:rPr lang="en-US" dirty="0"/>
              <a:t>: Highlight the claim that is supported by the most relevant and sufficient facts within “Earhart’s Final Resting Place Believed Found.” </a:t>
            </a:r>
          </a:p>
          <a:p>
            <a:r>
              <a:rPr lang="en-US" b="1" dirty="0"/>
              <a:t>Part B</a:t>
            </a:r>
            <a:r>
              <a:rPr lang="en-US" dirty="0"/>
              <a:t>: Select two facts within the article that best provide evidence to support the claim selected in Part A. 	</a:t>
            </a:r>
          </a:p>
        </p:txBody>
      </p:sp>
    </p:spTree>
    <p:extLst>
      <p:ext uri="{BB962C8B-B14F-4D97-AF65-F5344CB8AC3E}">
        <p14:creationId xmlns:p14="http://schemas.microsoft.com/office/powerpoint/2010/main" val="3035381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Grade 8 (PARCC) sample item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00138"/>
            <a:ext cx="82296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33882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6201" y="222208"/>
            <a:ext cx="7520940" cy="463592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-US" sz="1800" b="1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b="1" cap="none" dirty="0">
                <a:solidFill>
                  <a:prstClr val="black"/>
                </a:solidFill>
                <a:latin typeface="Franklin Gothic Book"/>
              </a:rPr>
            </a:br>
            <a:r>
              <a:rPr lang="en-US" sz="1800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cap="none" dirty="0">
                <a:solidFill>
                  <a:prstClr val="black"/>
                </a:solidFill>
                <a:latin typeface="Franklin Gothic Book"/>
              </a:rPr>
            </a:br>
            <a:r>
              <a:rPr lang="en-US" sz="1800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cap="none" dirty="0">
                <a:solidFill>
                  <a:prstClr val="black"/>
                </a:solidFill>
                <a:latin typeface="Franklin Gothic Book"/>
              </a:rPr>
            </a:b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400" y="310714"/>
            <a:ext cx="7520940" cy="548640"/>
          </a:xfrm>
          <a:prstGeom prst="rect">
            <a:avLst/>
          </a:prstGeom>
          <a:ln w="101600" cap="flat" cmpd="tri" algn="ctr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>
                <a:solidFill>
                  <a:prstClr val="black"/>
                </a:solidFill>
              </a:rPr>
              <a:t>PARCC Calculator policy</a:t>
            </a:r>
            <a:endParaRPr lang="en-US" sz="3600" b="1" dirty="0">
              <a:solidFill>
                <a:prstClr val="black"/>
              </a:solidFill>
            </a:endParaRPr>
          </a:p>
        </p:txBody>
      </p:sp>
      <p:sp>
        <p:nvSpPr>
          <p:cNvPr id="2" name="AutoShape 4" descr="data:image/jpeg;base64,/9j/4AAQSkZJRgABAQAAAQABAAD/2wCEAAkGBxQSEhUUExQWFRQWFRUVFRUXFBcUFRQUFRUXFhUVFhQYHCggGBonHBcVITEhJSktLi4uGB8zODMsNyguLisBCgoKDg0OGxAQGCwkHyUsLCw3LCssLCwrNzcsNyw3Nzc1MCwrLiwrLC0yNSssLCwsLTcsLCwsNy8sLC0sLCssLP/AABEIALwBDAMBIgACEQEDEQH/xAAcAAABBQEBAQAAAAAAAAAAAAAAAwQFBgcCAQj/xABSEAACAQIDAwYKBQYMBAYDAAABAgMAEQQSIQUTMQYHIkFRcTJSYXKBkZKx0dIUI1OToRVCVMLT4RYkMzViY3OClKKy4hd0wfA0RKOzw/ElQ4P/xAAZAQEAAwEBAAAAAAAAAAAAAAAAAwQFAgH/xAAqEQEAAgEDAgMIAwAAAAAAAAAAAQIDBBESITEysfAFExQjQWGR4SJRwf/aAAwDAQACEQMRAD8A3GiiigK4lfKL13TbHcB30DSeRiDZiCQbHsPUbddRZgxP6UfuV+apI1zQRpixH6Uful+auTFiP0k/dj5qkCtcMtBHFMR+kn7v/dXLLP8ApJ9j/dT9kpNo6CPP0j9IPsn5qTcz/pDeyfnp8YqTeE0Ec0mI/SG9TfPTeWSc8Z2Pfm+epF8OeykHwzdh9VBGOZftPwb56QaSX7Q/5vnqSkwb+KfVSBwL+KfV5Lf9KCPZpftD/m+ekHkl+0Prf56S5S8lGxcaxkugU3uFzFtLa399P22e4AGVtBbgf++qgj2ml+0Prf56bvNL9ofW/wA9SLYCTxG9RpF9nyeI3qNA0baeK/SZfvJf2lJNtPFfpUvty/tKcts+TxG9k0mdnyeI3smgattPF/pUvty/tK4O0sX+ly+3L+0py2zpPEb2TXB2fJ4jeyaBudpYz9Ll9qT9pXn5Rxn6ZL7Un7SnH5Pk8RvUa8+gSeI3qNAh+Ucb+mS+1J+0r38oY39Nk9cn7SlhgZPEb1GuhgJPEb1GgTg2jiweli5WFtAHkXXtvnNWzknyyljkWOdzJExC5mN3jJ0DZuJXtB/capLh2XwgRfhcWpGTge6g+hKKTw56K+aPdSlAUUUUBRRRQFNcfwHfTqmm0OA76Bo/A91S1RBOh7ql6AooooCiiigKKKb7QxiQxvLIbIilmPYALmkRuHFFeKb6ivaAooooCiiigKKKKAooooCiiigKKKKAooooKZznD6iPz/8ApWYyDQ91afzm/wAjH5591ZnIND3UG84XwF81fdStJYTwE81fcKVoCiiigKKKKApntI6Dvp5THap0Xv8A+lA0J0PdUzUEG41O0BRXhNeZx2j10HVFc5x2j116DQe1ReeLae6wBjB6U7qg81TnY93RA/vVeqxPnt2jnxccINxFHci/B5DcgjqOVU9dW9Dj554+3X8LOkpyyx+Vx5pOUf0nC7lz9bh7J5Wit9W3o1X0Dtq9180cjdunBYuObXLfLKB+dE3hC3XbRh5VFfSkUgZQym4IBBHWDqDXftDB7rJvHaXWsw+7vvHaXdFeE15nHaPXVFUdUVznHaPXXVAUUUUBRXDyqvEgd5Ar1JAeBB7jeg6ornOL2uL2va+tu23ZXVAUV4zAanQVwk6nQMpPkINApRXLuBqSBqBqbak2A7ySB6a6oKdzlD6qPzj7hWbuuhrSecf+Ti85vcKzx00NBt2E8BPNX3ClaSwngJ5q+4UrQFFFFAUUUUBUZttrBe8+6pOoXlK1gnefdQNYnqyVUcJJqKt1AniIFkUo6q6MLMrAMpHYVOhr5m529jQ4XaUkcCCONo45MiiyqzZgwUdQ6N7eU19O185c+n86n/l4ffJQWfmw5vcBjdnJNiIS0rPMpcTSobLIyrZVcLoAOqqZyw2TiNh40LhsRKqMolhcNYlbkFJFHRcgjrFiCNK1zmP/AJpi/tJ//ees3599sRz45Io2DfR4ijkG4EjtmZL9oAS/lJHVQa1zc8q/yhgRPIAsiM0cwHg50AOYDqBUq1uq5HVWF7dxxxWLllJvvJWIPYpNkHcFsPRV55EI+A2BiJ36LYlmaEEa5ZESJGt5bFh5LGqXyV2d9IxcUXEM6qfMOj+nJmPorX9m141tklpaGONbXlJ8suSjYSPDTAHJNGpcH8yYrmKdxHDzWrROZ7lHv8OcM5+sgHQ7Wh/N9k9Huy1beVGxFxmFkgawzL0G8R11RvQQPRcV8/7C2jJs3Gh2UhonZJU7V8F1/wCoPaAa6pb4vBNZ8UdfXk9rb4nFNZ8Uev0+jdoYCKdMk0aSpxyyIrrexF7MLX1Prr5T5abMTDY/FQxi0cczBBxyqQGC3PZmt6K+r8HiVlRZEOZHUMpHWrC4NfLvOX/OuN/tv1ErGZjVeS/Nds3E7Pw0rwuJZcPE7yLNKDndAWYKWKDU8MtvJWa7bXGbDxzwwYmQBcrxm5ySRv4OeI9EnQqdPzbi2lb1yDlCbKwTMQqjCQEkkAAbpdSTwrBedLbiY/aTPh/rECxwRlQSZSpYkoBqwLOwFuNgRxoN75BcphtHBR4ggK+qSqOCyJo1r/mnRhfqYVl3L3nRnxE30XZrFULiLfJbeTyM2ULE35iEkAMNTxBA4vcThZtkcm3R+hiMTJZhfWPfkArfqYQoeHA3qmczeCEu1oLjSNZZbdV1Qqv4uD6KDUeTnNHhVUSY/NjMSdXZ5HKKT+aozXcDta9+NhwDra/NRg2BbCbzBT/mywyOBfqDJm4ebY+Wr9RQZDzQx4pNo46LGvJJPFFDGTJI0nRDOVKM2pQghh52ut6nedDnEGzgIYAr4p1za6pCh0DuBxY62XyXOlr238lImKkxd7FoEicW6o3dw1+3pkegV8o7e2o+KnmxDE5pnZ9eoHwF/uqFX0UGr8huREm10GN2pPNNG5O6hLlQ4BsXIFsiEg2CAXte+tXjFc1my3UKMKEI8F43kRwbWvmDa+m9WjZOCEEEUSiyxxpGAOxFCj3U7oMH27sDGbP2jgImxWInwUmNwpi3krsAyzxndyKTbMOItodTYEGt4qM29sZcUsQY2MWIgxCm17NBKr2HZcBlv1ZjUnQVHnDHQi85vcKoLroa0Dl+LpF3v+rVGdNDQbBhfAXzV9wpWksN4C+avupWgKKKKAooooCq9yweyx+c3uqw1VuXb2WLzm9woI7Z0l3XvFXqs52RL9YnnCtGoCvnLn0/nU/8vD75K+ja+cufM/8A5Vv+Xh970Fn5s+RpxezUf6djoAzzAxwzhIujIy6Jl0va511JNWnYfNJs7DOHKyYhgbjfsGUHt3aqqt6Qa55jmB2TGAeEs4PkO9Y2PoIPppLne2/LBEkUEoRpL51U/XZOCkWN1Um4vbU6X43kw4py3ikfVJjxzktFYQ3PPt6N91ho5FbIzPKFIOVwMiKbcCAX07qoHJ7br4OXexhS4BClhmtcFbjXjYsOvjwpk2BcKzMLBcoseN3LZRbt6DnXxa0rklzXRYiBJp5ZFLFrImVdAxUG7A8bX7iK3/k6bDwtO8Nf5eDFxtPRW/4dY+ZrHEFb9rbsC/ZugpqM24jS3maZZpdN4FWa4UCwdnkQXtYLxPV2Vs+z+bbZ8Vjumdh+c8jm/lKghfwqww7IgRGjWJAjKVZcujK17qe0an11TnX4aTvjr5QrTq8dZ/hXyhmnM3yo44KVu1sPfj1l47/5h/e8lZhzl/zrjf7b9RKn+V2w5Nl40bssEuJIJNbkA6qSOJU6HyEHrqn8qcecRi5p2FjKwcjy5FU/iDUOuwx0zU7W9evui1eOOmWvaWq4TmshxmysPJE8iYh8NFIM0jPCzmMNlMbXCqT4treXhWZ8mNvT7Lxe8VelGzRzRMBdgGtJHf8ANYEGxHWOsXB+jubtgdl4Gxv/ABWEekRgH8RWU8/HJjdTpjYx0J7JNbgJlHRb+8ot3p5azlJZ+eKZMZsaPEwnNGJYJwf6Dho9R1EGQXHURWdcy+MEe1oQTYSJLF6SmcD1papjmh25HKk2ycUfqcSr7m5tldgd5GD1E+Gv9IN1kVTeUWwsTsrFBHJV0YPBMBZZMhBWRL6XBtdeo6Hyh9YUVQuRnOjhMXGonkTD4iwDpI2RGbxo5G0IPYTcfibHtblbgsMmebFQqLXtnDO3mot2b0CglsTHmRl7VI9YtXxpJEyAqRZlupHWGXQg+kV9N8j9vYnaOIbEiNodnrGyQBxaTEyMykzkdSAKQPOPHqzPnk5Dvh53xsKFsPKc8uUX3Mp8IsBwRj0s3USb2uKDeNnYtZoo5VN1kRHUjrDqGHvpxWHc0/OXHhohg8axWNf5CaxKqpN93JbUAE6NwA0NrC+uryjwhj3n0qDd+Pvo8vtXtQSlFZ/ieXLY7EJhNlDe2dDicVYiGGEMC6oxHSdgCAR26X1K6BQVflwtxF3v+rVOeLSrvyvW+6/v/q1V3ioNGw3gL5o91KUnh/AXzR7qUoCiiigKKKKAqn84jWWHzm9wq4VSucxrJB5z+4UEFsOT66PzhWpVkfJ5/r4/PFa5QJYmLOpXMy3/ADlNmHcapWO5p9nzSNLLv3kc3Z2xEhZja2pv2ADuAq9UUFY5O8hsPgSfozzopYMyb9mRiO1WuOAAuNbCpnbEuSGRxYMEIVjbRjopJPVmIp9VS5yyzYQRIbPPLHCote5kNiD5MuYnuqTFXleId445WiGSphmmfDxre8pMwzcMoO4wytfU6Rjv3lfQGCwyxRpGvgoqoO5RYe6s15CbJz7QmmtaOK0UQPiQoqJe/b0G70PZWo1b12XlaKx9P9WNXfeYr/QoooqgqIDlpyaTH4cxnout2ifxXsRY/wBE8CPhWS8n+RUDYhY8ekgWRnijIcxlJ11EbleIYBwDwJQ20INbzTLauzExETRtpmsQy6MjqQUkU+MpCkd1WMeeYpOO3hlPTNMUmk9pR/JvktFgVCQPMIxciN5TIgLakgN4OuunWSeun23djxYyB4J1zRva4vY3BBBBHAggG9Pl4C5ues8L+W1e1XQM/Tme2aCCFmBBBBGIkBBBuCDfQ3q2z7ChkgGHnX6RH/X/AFrHsJY63HbxqTooM8xfM1s1ySomjv1JMSP/AFA1PNjc1GzMMwcQb1hw3zGRfu/APpFXeig8VbaDQdlDKCLHUHQjqIr2igpO1+arZs7FtwYmPHcu0a/djoD0CmGE5mNmIwZlmlt1PKQPTuwprRaKBpsvZkOGjEcESRRjgqKFF+s6cT5ad0UUEDyoW5j/AL/6tV94qsvKBbmP+/8Aq1DPHQW+DwV7h7q7riHwR3D3V3QFFFFAUUUUBVF50z0IPPf/AEir1VC52D0MP57/AOkUFY5Nt/GIvPWtkrFeTDfxmHz1raqAooooCoTbmBDuszkiPDpI4VeJcqQTbtA4eWpuk5kvYWuL69w1H42rqttp3e1naUbyb2XuIgD4bauR45JdvRnd7eS3ZUtRRXlrTad5Jned5FZ5+RsThozJAGWWUtdIYwgBQzOjSrc7yRi9i91HRW4PA6HWb/lnGYfMeqQAq0jyTINcWc5DZTGxMcCZFJHSFrsQK8eJT6Dic8LFsRmdQJGuOipxKs62tZfq9BpewOt9aaYJdpNkEjTKSMMHssYAUnB7w5+Af/xdwo624dC7fanKzElcQgZI7CRVfdNmjYLjAEsJL5i0MABNiS/gjMoDtuUGMRXKqrBBNZWjkZmYHHspzl+A+jw6W4MQLXWwe/R8YzM/1xaPfGNzlW5LREJkt4NlPAlTa4tqKebBef6RuzvAqNZ1sohWMw5gNB/KbxkPcTTFuVmIHFobFSVIRiLCZ13rHNouRVs4DR3vdlBBpztHa2Iy4OYNlBhZ5QUZUDM8EZkdVkIyossj2LMvRvc2DAI6bB46FJ1w4mDMcXJHbIVZ3kxpzMW/PI+iFb9otpnqY5R4DENJhjEpkXC5ZizOQ7uXVWC2WzvuRiFINh9aDXmH2ripcLjJBbPHC4gCRHM7iHOkq3Y5gxKkKB18TTHE7baMMuGlaWMkBDJmleQtu1kGHmvdljBaQk5jfMNAtgHGGk2iAmk7NmI6YRQzFIbs9gRGAd9dTmVulkcdAV2z48KuU4kkrJb6tFYHdnpHObMQ/BXy3uMpFtUI+UmLjGUAORHLIBIrs8pH0k2WxuQu6i4Dg9rgstP9k8pMRJiY4iYmjLyLnCMu9VZMShKDMbFRFESdR0+rMtA1jj2g58LEIoWy6r0v/HHN0lDDwcHowzAEAknMS5C455CGaVQZDmyqqgJllMeRu7d3sOJ11pviuVOKMs0cWToGTKWhYld2uMJUqJL8YINTY/WXtZlp1s7bOImbFEEZ0gl3cKq31ciyyrHmuekzKsbcBow6iKBXDRYlMPKbSiRsRA79bmJhBv8AdDzd6LDXQ21tTrkhgpUaeScPvJNxq+XMQkCC3R0BDF7gaXvaoZdvmExiCZ5Y3dAxmBkFycMjrFKXBIG8ditms2YXULlrlOVWMCjOsWbcwuwyMlhKsbNLlLmyIXZTmIHQN2vpQX+iqLJylxSx7xjEF3iJYQuS4MAkzIWcBizMLLoSAQuY2veqCK22OlH3P+rUYy1K7XHSTuf9Wo9loLDFwHcK6rmPgO4V1QFFFFAUUUUBWf8AO6fq8P57/wCkVoFZ7zwfyeH89/8ASKCo8lW/jUP9otbhXz1g8Y0Tq6mzKbjS+o8lWQc4uL8ZfYX4UGw0Vjv/ABGxfjL7C/Cvf+I2K8ZfZX4UGw0VkA5xsV2r7K/Cu15xMT2j1L8tBrlFZQvODiO0epflpVOXs/aPUvy0GpUVmY5cz9v4L8tdjlvP2/gvy0Gk0VnS8tJu38F+Wu15YTdv4L8tBoVFUD+Fs3b+C/LXo5Vzdv4L8tBfqKoQ5VzeN+C/LXQ5Uy+N+C/LQXiaJXUqwDKwKspFwQRYgg8RaucNhkjXKihVuTZRYXYlmNu0kknymqavKaXxvwX5aVXlFL434L8tBcqKqK7ek8b8F+WlF23J434L8KC1UVWV2vJ4/wDlX4V2NqyeP/lX4UFjoqvjacnjf5RXa7Rfxh7IoHe1vCj7n/VpiRXskxYgsb2BA0A42v7q8vQT0fAdwrquY+A7hXVAUUUUBRRRQFZ5zw/yeH/tH/0itDqic7MQMELHRVkNz1C66XPVQZPI1IGSlmkjbRZIyx0Xp3BY8M2W+Ve00DZMxOsmDH/9pD/8dA3MlAkqUg2RGUUtPEGKqSATYEi5AOWuvyTD+kR+0floIwPXavUj+S4R/wCYj9v/AGV59BhH/mI/vP8AZQNo3pzG1dphoB/+9PvR+zpZI8P9un3w/Z0Aj0uhr1Bh/tk++H7Olk+j/ar98vyUBGaciWuE3H2q/fL8ld54PtE++X5KDoSV7mpNpoftE+/X5a4OLh8dPv1+WgXDUorUzGNj8eP79flroY1PGi+/X4UEgrUsjVGLjh40P36/ClF2h/Sw/wDiB8KCXRqWRqiF2gfGw/8AiB8KVXHt4+G/xA+FBMo1Kq9Qq7Qbx8L/AIgfCuxj3+0wn+I/dQTQelUkqCGPf7TCf4j91IYja86sAgwcl1ub4vdga2tfIb0FrR6WVqpZ5RzR2aaPDCO4DGPGiVxc2BCbsX1Ivrwuakk5WwXsTqdAMykk9gANBoicB3V1Xi8BXtAUUUUBRRRQFZzzgcrcjZI5mijibNNLHYsTYjdLfjx1t1kC+hqy8rNt7lN3GfrXHHxFP53f2evqr525UbXGIkyRlDDEb9JyolYXuQRqRa4GutyesUE9tLlpDiFZXkxaobA5kHTsQ2UmNyeoX1FQeFGFeRc82NiidmAmPgC1+H1lyLi3aL1X5ZgbWVV7nc39omlUxOZoxKSY0stlOojBuyqNNTrrfrvQTa4vCI2TfY0oDYSEWBS9g+UTXAtra17U6+m4ZZFjdsepYrYlSNGNgwUzgkeioHHQZGSQou7lBeOIySM26HRTPfW1hob62000pSPFLv8AfYkGUFTIRHIb5sto1ZwwKZbLfW4CjTWgs+0Z8JFiDh0kxs7AhQUB6TEA5VDTXPG1Jy7QwiyboNjmfgVVbEMPCUh5Qbixquyb7AzI7BTNkWZem7GMyAlSwI8KxJsbngaSwUiRb7eK0krJlheOVsiySWzOzxsC2jWsAbnSguck+CbIIJsZiGaLeyLElzCotcSZpQLi+tr29NMvyzgcuZZMa9hmcLGPqxcAFi0wGpYDQn3XreIjlwUk2HJQSMqwyOshsqPlZ0LEAWIy37Ld9d7PjR42wqKXxU08SJIJG3O70spCtZzntYlSBqb9gXX6Rg/oYxay4t13m6eNUBeI2uGkO+yqp6NjfXMPLZGPbuz91vTJjAL5Qpi4nsDiXJe1zYtwBqlHeqHweay7+8lrZC8fQF2NtFIaneBwgxUeGwmHRhiS87SGSRljewJQIpYqDkU3OUHojjrQX3DbRwBwr4l5MVEqkBFkjIactw3BExWTUG/S6NtbCmcPKHZpALzYqK/DPCTdfGBjla4+FZ68rzLFDmXLCJAmaRETpuXdldyo100ub2042qRnwYxpRcMpXc4INNvXawMdzMY87HLGMwsotxOlBeMJjsC8jRyz4jCEIZA2Ji3auoP5v1pJJ1IBGtjbXSo1Nt4NpBEfpiPe1mw4LA2vYxpiC1/IFqk7Qxr4l96+uSONbOyKSkYACggLc26gL27TrUjLEsk8+KwgZYcMYpvrGJlsMtjdy2Zs6kdfVpQWTBbQwcs6wmTExMzZM0kAAVurMFxJYerTrsL0jNj8HvWjjlxUwUkbyLD50IBsXH8ZzFPLaqpgsUDid/Jny73eSZWyS9NukUZSpLXJPRt6BXWEV03uKi0iSRoyCemUlNgpDX4qbXN+BoLA+2cFcgTYplFiXXDjKASBezYkNa5A4ddONqYnBxMQmIxGIRQpaWGDNEpbXKXbEDXh66qGxmRCzS3KMjxkK+V7kArdFcM0ZIser0ijDxyR4ZnIBinO6IBFxJH01JGU2tYmwtfNQWF9rYO1xNiyNLkQKArEE5SWxI10PC400Jp1tGTCRwwzDE4p1mDEBYQChU2KvmnAve/C/A1UcJMghlR813tu7MbB1IJzxhgLEEWYg6g8bGlJ0dMNGr2aOUmSEhvAIssumW9zoCL6EXt10E0+08IFB3+M1vpugDYddzPlI48CeB4UviZcIkOdsTjFkzW3DRZZMpBO81mtk049tVlmj3ABU73PmVrsV3eoKlc1g2YA3A1FuulNqxuqxLLYndq0ThrgwEEIvDWxBsb3FyD1WCYTE4Ymxlxoe4ATJdmuLjLaUjs4nrpzsz6GzO5mx28iFxC0SuZLGxW296ja4NVzFvGUhykiRVtIxditgRuypJuthe4AHk0tXe243WUiYAS2Bdg3RkLC4kFgBqpA00JBNBa12lCzD6rFxldb/Rra6aEK5vpfiCLXqa2byuFxErYrDyMbIzwRojMLdA6nXUdXWO2s1xrRFgYlKAquZS5Nnt08rEklTpa9jXf0a6izRA2uf4wBe+ouDwbq9WnaH1fye2wMVEG4ONHXxW8n9E8QfhUrWF82/K1jxYGaMWkF9JYr2zd/C56jY8DW24LFLKgdDdSPV2g+WgXooooCmG2NpLBGWOpOir4zfDtp1iZ1jUsxsoFyaoG1NpNM7MQLEZVBF8i36vL2mgoHL7b8jExqW3kmsj2NkQ9Wg4kdQ4L31RLMgAUxtb+oues6mSO54+X8K2vLQo1oMLMTdn+U1yYm7PwPxrejSV6DGYsDkiXESajehFisQZclmfp3OVRqpNjrpTfHy53MwMYLNmESxvZB1KQyBGAsAeN/Lc1ukYp3EKD5+wWLyTpM6CXK4coeiHtrlOhAXhpa1tKSnxbNK0uVQxcuBkGRbm4AQi1hpbTqr6SiWnC27KDBuQEaHEyTzqWTDwS4hxlDK+UZcpDaal7gdoqtxY/K+8BGe5a/Rtdr3OS1hx9HVX0+K9hVdeivZqoNB80bB2vHh5t60azdB1CuVK53Fg7XU5rcbdZ66aYPGmN86kZ7NroNWBBIAGh1/wCxX1QETxE9hfhSqxJ4iewvwoPlvY2PihZ2aBZg0TxqHysEdrZZQChuVsdOu/Gm2CxhizZfz42jbzWtf3V9X/R4/s09hfhXDYSP7OP2F+FB8t7I2hHEs4aBJTJE0aFlVty54SrmU6jXQW/CmuHnZFdQNHXK1xe4+PXX1S+Dj+zj+7X4U3lwUf2Uf3a/Cg+Z8DjESKdGhDtIqiNyqlomBJJBK31BtoRSMOMZUeMAZX8IEA620N7aEdXZevpKXBx/ZR/dp8KZy4RPs4/uk+FBhuxYkkwmMUhd4iJMhyKzgK31gDHUA9EeS96iIZSV3eYBGZSSx6KkaZtAbaHUgcBX0A0Ki9kjFxY2jQXHZw4Ug0a+JH92nwoMPkxKJC0NonYurrMhF1HBoyWUE8L17Nh2GFjkzhozKy5bfycgFyL9VxY2662cQL4q6HxR3j3ivd0vCw7rCgxd8RH9GVLw5w+cMM28KldY2+rsbEk3LdVtdKexbPDYRZXxKLHvCoBR3ZHtqgCngQA3Ds7a1vdjsHqroKKDKJY8I2GQfSUEkcjDMIGBZHFwrJ4TWI0bgL2pljtn5Yo5UmEsbM0eYIy5GUAhGDG4JFyBbgK2SugaDEBF0bhh5RZQR2WGfM3fbSpfD7KAgWczoFZt2VOGEpV7EkWYm2gvmFtCO2tejNdtQZJgUWN0mXFAMjAWXCZbjiQURhmBFwSR6eFbFyL5SKLMpJgcm9wQUYG1yp1BH4ixpAV4psb6G3aLj0ig1FWuLjUHUHtr2qlyV2zYiFzoT9Wew+J3dnqq20FO5W4xzJu7EItjpqGJF7nuva3fUB6D6jWg7UwKyKSbhgDZhx7tdDWVbR5UzxuygqQGIF0F9Dagk7+Q+o1zfyH1VAnlpif6v2P31weW2J/q/Y/fQWItSZcVBry2xPZH7H76VXlpiOyP2D8aCcjmFOoph21Xl5YYjsj9k/GlV5Wz9kfsn40FnjnHaKWWcdo9dVePlTMepPZPxpwnKKU9SeyfjQWLejtHroWcAcf+zUENvS/0fZ/fXkvKCUeJ7P76CeGKF7XpymI7/UaqR5STHSyeyerUdfbSn8Kp/wCh7P76C4LP3+o11vhVN/hZP/V+xXh5Wz9kf3YoLg0w7aSeQdtVT+Fk/ZF92KP4WT+LF90tBZJCKaSL3+o1DDlXN4sX3Qo/hZP4sX3YoHs62BJ0HaQQPXTJpU8ZfWKTm5UTHQrERcG2S2oNwdD2gGvRypm8WP2T8aBNnF+I4do6v/v8K83g7R66UblTN2R+yfjSZ5WT9kfsn40Hm9HaKN6O0V4eV8/ZH7J+NJtyyxHZH7J+NAqZBXoemjct8T2R+yfjSTcu8V/V+wfjQSyGu7+Q+o1X35wcX/V+wfjSf/ETGdsfsfvoLQo8h9RoyHxW9k/Cq6nOBjPGT2P30rHy6xZPhL7P76CeXDueEbnuRvhV75PYmSSEGQEMCVueLAAWJHbr+FVbkftKXGEiVzYW0Xog37ev1VeoowoAAsBwFB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1600200"/>
            <a:ext cx="8305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Grades 6-7-</a:t>
            </a:r>
            <a:r>
              <a:rPr lang="en-US" sz="3200" dirty="0" smtClean="0"/>
              <a:t>Will allow a four function calculator with square root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Grade 8- </a:t>
            </a:r>
            <a:r>
              <a:rPr lang="en-US" sz="3200" dirty="0" smtClean="0"/>
              <a:t>Will allow for a scientific calculator</a:t>
            </a:r>
          </a:p>
          <a:p>
            <a:endParaRPr lang="en-US" sz="3200" dirty="0" smtClean="0"/>
          </a:p>
          <a:p>
            <a:r>
              <a:rPr lang="en-US" sz="3200" dirty="0" smtClean="0"/>
              <a:t>District provided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8661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838200" y="1066800"/>
            <a:ext cx="3200400" cy="548640"/>
          </a:xfrm>
        </p:spPr>
        <p:txBody>
          <a:bodyPr>
            <a:noAutofit/>
          </a:bodyPr>
          <a:lstStyle/>
          <a:p>
            <a:pPr algn="ctr"/>
            <a:r>
              <a:rPr lang="en-US" sz="1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Writing prompt on </a:t>
            </a:r>
            <a:r>
              <a:rPr lang="en-US" sz="1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oaa</a:t>
            </a:r>
            <a:endParaRPr lang="en-US" sz="1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152400" y="1701848"/>
            <a:ext cx="4114800" cy="310896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Read the writing prompt below and complete writing activity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Jump out of bed! Look at weather.  Perfect weather.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Write a story about a day when the weather seemed perfect.  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700016" y="853440"/>
            <a:ext cx="3200400" cy="792480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en-US" dirty="0" smtClean="0"/>
              <a:t> </a:t>
            </a:r>
            <a:r>
              <a:rPr lang="en-US" sz="51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parcc</a:t>
            </a:r>
            <a:r>
              <a:rPr lang="en-US" sz="51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Writing prompt</a:t>
            </a:r>
            <a:endParaRPr lang="en-US" sz="51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4674870" y="1600200"/>
            <a:ext cx="4164330" cy="34290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You have read two texts about famous people in American history who solved a problem by working to make a change.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Write an article for your school newspaper describing how Eliza and Carver faced challenges to change something in America.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In your article, be sure to describe in detail why some solutions they tried worked and others did not.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Tell how the challenges each one faced were the same and how they were different.</a:t>
            </a:r>
            <a:endParaRPr lang="en-US" sz="1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400" y="304800"/>
            <a:ext cx="7520940" cy="548640"/>
          </a:xfrm>
          <a:prstGeom prst="rect">
            <a:avLst/>
          </a:prstGeom>
          <a:ln w="101600" cap="flat" cmpd="tri" algn="ctr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prstClr val="black"/>
                </a:solidFill>
              </a:rPr>
              <a:t>Old assessment vs new assessment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" name="AutoShape 4" descr="data:image/jpeg;base64,/9j/4AAQSkZJRgABAQAAAQABAAD/2wCEAAkGBxQSEhUUExQWFRQWFRUVFRUXFBcUFRQUFRUXFhUVFhQYHCggGBonHBcVITEhJSktLi4uGB8zODMsNyguLisBCgoKDg0OGxAQGCwkHyUsLCw3LCssLCwrNzcsNyw3Nzc1MCwrLiwrLC0yNSssLCwsLTcsLCwsNy8sLC0sLCssLP/AABEIALwBDAMBIgACEQEDEQH/xAAcAAABBQEBAQAAAAAAAAAAAAAAAwQFBgcCAQj/xABSEAACAQIDAwYKBQYMBAYDAAABAgMAEQQSIQUTMQYHIkFRcTJSYXKBkZKx0dIUI1OToRVCVMLT4RYkMzViY3OClKKy4hd0wfA0RKOzw/ElQ4P/xAAZAQEAAwEBAAAAAAAAAAAAAAAAAwQFAgH/xAAqEQEAAgEDAgMIAwAAAAAAAAAAAQIDBBESITEysfAFExQjQWGR4SJRwf/aAAwDAQACEQMRAD8A3GiiigK4lfKL13TbHcB30DSeRiDZiCQbHsPUbddRZgxP6UfuV+apI1zQRpixH6Uful+auTFiP0k/dj5qkCtcMtBHFMR+kn7v/dXLLP8ApJ9j/dT9kpNo6CPP0j9IPsn5qTcz/pDeyfnp8YqTeE0Ec0mI/SG9TfPTeWSc8Z2Pfm+epF8OeykHwzdh9VBGOZftPwb56QaSX7Q/5vnqSkwb+KfVSBwL+KfV5Lf9KCPZpftD/m+ekHkl+0Prf56S5S8lGxcaxkugU3uFzFtLa399P22e4AGVtBbgf++qgj2ml+0Prf56bvNL9ofW/wA9SLYCTxG9RpF9nyeI3qNA0baeK/SZfvJf2lJNtPFfpUvty/tKcts+TxG9k0mdnyeI3smgattPF/pUvty/tK4O0sX+ly+3L+0py2zpPEb2TXB2fJ4jeyaBudpYz9Ll9qT9pXn5Rxn6ZL7Un7SnH5Pk8RvUa8+gSeI3qNAh+Ucb+mS+1J+0r38oY39Nk9cn7SlhgZPEb1GuhgJPEb1GgTg2jiweli5WFtAHkXXtvnNWzknyyljkWOdzJExC5mN3jJ0DZuJXtB/capLh2XwgRfhcWpGTge6g+hKKTw56K+aPdSlAUUUUBRRRQFNcfwHfTqmm0OA76Bo/A91S1RBOh7ql6AooooCiiigKKKb7QxiQxvLIbIilmPYALmkRuHFFeKb6ivaAooooCiiigKKKKAooooCiiigKKKKAooooKZznD6iPz/8ApWYyDQ91afzm/wAjH5591ZnIND3UG84XwF81fdStJYTwE81fcKVoCiiigKKKKApntI6Dvp5THap0Xv8A+lA0J0PdUzUEG41O0BRXhNeZx2j10HVFc5x2j116DQe1ReeLae6wBjB6U7qg81TnY93RA/vVeqxPnt2jnxccINxFHci/B5DcgjqOVU9dW9Dj554+3X8LOkpyyx+Vx5pOUf0nC7lz9bh7J5Wit9W3o1X0Dtq9180cjdunBYuObXLfLKB+dE3hC3XbRh5VFfSkUgZQym4IBBHWDqDXftDB7rJvHaXWsw+7vvHaXdFeE15nHaPXVFUdUVznHaPXXVAUUUUBRXDyqvEgd5Ar1JAeBB7jeg6ornOL2uL2va+tu23ZXVAUV4zAanQVwk6nQMpPkINApRXLuBqSBqBqbak2A7ySB6a6oKdzlD6qPzj7hWbuuhrSecf+Ti85vcKzx00NBt2E8BPNX3ClaSwngJ5q+4UrQFFFFAUUUUBUZttrBe8+6pOoXlK1gnefdQNYnqyVUcJJqKt1AniIFkUo6q6MLMrAMpHYVOhr5m529jQ4XaUkcCCONo45MiiyqzZgwUdQ6N7eU19O185c+n86n/l4ffJQWfmw5vcBjdnJNiIS0rPMpcTSobLIyrZVcLoAOqqZyw2TiNh40LhsRKqMolhcNYlbkFJFHRcgjrFiCNK1zmP/AJpi/tJ//ees3599sRz45Io2DfR4ijkG4EjtmZL9oAS/lJHVQa1zc8q/yhgRPIAsiM0cwHg50AOYDqBUq1uq5HVWF7dxxxWLllJvvJWIPYpNkHcFsPRV55EI+A2BiJ36LYlmaEEa5ZESJGt5bFh5LGqXyV2d9IxcUXEM6qfMOj+nJmPorX9m141tklpaGONbXlJ8suSjYSPDTAHJNGpcH8yYrmKdxHDzWrROZ7lHv8OcM5+sgHQ7Wh/N9k9Huy1beVGxFxmFkgawzL0G8R11RvQQPRcV8/7C2jJs3Gh2UhonZJU7V8F1/wCoPaAa6pb4vBNZ8UdfXk9rb4nFNZ8Uev0+jdoYCKdMk0aSpxyyIrrexF7MLX1Prr5T5abMTDY/FQxi0cczBBxyqQGC3PZmt6K+r8HiVlRZEOZHUMpHWrC4NfLvOX/OuN/tv1ErGZjVeS/Nds3E7Pw0rwuJZcPE7yLNKDndAWYKWKDU8MtvJWa7bXGbDxzwwYmQBcrxm5ySRv4OeI9EnQqdPzbi2lb1yDlCbKwTMQqjCQEkkAAbpdSTwrBedLbiY/aTPh/rECxwRlQSZSpYkoBqwLOwFuNgRxoN75BcphtHBR4ggK+qSqOCyJo1r/mnRhfqYVl3L3nRnxE30XZrFULiLfJbeTyM2ULE35iEkAMNTxBA4vcThZtkcm3R+hiMTJZhfWPfkArfqYQoeHA3qmczeCEu1oLjSNZZbdV1Qqv4uD6KDUeTnNHhVUSY/NjMSdXZ5HKKT+aozXcDta9+NhwDra/NRg2BbCbzBT/mywyOBfqDJm4ebY+Wr9RQZDzQx4pNo46LGvJJPFFDGTJI0nRDOVKM2pQghh52ut6nedDnEGzgIYAr4p1za6pCh0DuBxY62XyXOlr238lImKkxd7FoEicW6o3dw1+3pkegV8o7e2o+KnmxDE5pnZ9eoHwF/uqFX0UGr8huREm10GN2pPNNG5O6hLlQ4BsXIFsiEg2CAXte+tXjFc1my3UKMKEI8F43kRwbWvmDa+m9WjZOCEEEUSiyxxpGAOxFCj3U7oMH27sDGbP2jgImxWInwUmNwpi3krsAyzxndyKTbMOItodTYEGt4qM29sZcUsQY2MWIgxCm17NBKr2HZcBlv1ZjUnQVHnDHQi85vcKoLroa0Dl+LpF3v+rVGdNDQbBhfAXzV9wpWksN4C+avupWgKKKKAooooCq9yweyx+c3uqw1VuXb2WLzm9woI7Z0l3XvFXqs52RL9YnnCtGoCvnLn0/nU/8vD75K+ja+cufM/8A5Vv+Xh970Fn5s+RpxezUf6djoAzzAxwzhIujIy6Jl0va511JNWnYfNJs7DOHKyYhgbjfsGUHt3aqqt6Qa55jmB2TGAeEs4PkO9Y2PoIPppLne2/LBEkUEoRpL51U/XZOCkWN1Um4vbU6X43kw4py3ikfVJjxzktFYQ3PPt6N91ho5FbIzPKFIOVwMiKbcCAX07qoHJ7br4OXexhS4BClhmtcFbjXjYsOvjwpk2BcKzMLBcoseN3LZRbt6DnXxa0rklzXRYiBJp5ZFLFrImVdAxUG7A8bX7iK3/k6bDwtO8Nf5eDFxtPRW/4dY+ZrHEFb9rbsC/ZugpqM24jS3maZZpdN4FWa4UCwdnkQXtYLxPV2Vs+z+bbZ8Vjumdh+c8jm/lKghfwqww7IgRGjWJAjKVZcujK17qe0an11TnX4aTvjr5QrTq8dZ/hXyhmnM3yo44KVu1sPfj1l47/5h/e8lZhzl/zrjf7b9RKn+V2w5Nl40bssEuJIJNbkA6qSOJU6HyEHrqn8qcecRi5p2FjKwcjy5FU/iDUOuwx0zU7W9evui1eOOmWvaWq4TmshxmysPJE8iYh8NFIM0jPCzmMNlMbXCqT4treXhWZ8mNvT7Lxe8VelGzRzRMBdgGtJHf8ANYEGxHWOsXB+jubtgdl4Gxv/ABWEekRgH8RWU8/HJjdTpjYx0J7JNbgJlHRb+8ot3p5azlJZ+eKZMZsaPEwnNGJYJwf6Dho9R1EGQXHURWdcy+MEe1oQTYSJLF6SmcD1papjmh25HKk2ycUfqcSr7m5tldgd5GD1E+Gv9IN1kVTeUWwsTsrFBHJV0YPBMBZZMhBWRL6XBtdeo6Hyh9YUVQuRnOjhMXGonkTD4iwDpI2RGbxo5G0IPYTcfibHtblbgsMmebFQqLXtnDO3mot2b0CglsTHmRl7VI9YtXxpJEyAqRZlupHWGXQg+kV9N8j9vYnaOIbEiNodnrGyQBxaTEyMykzkdSAKQPOPHqzPnk5Dvh53xsKFsPKc8uUX3Mp8IsBwRj0s3USb2uKDeNnYtZoo5VN1kRHUjrDqGHvpxWHc0/OXHhohg8axWNf5CaxKqpN93JbUAE6NwA0NrC+uryjwhj3n0qDd+Pvo8vtXtQSlFZ/ieXLY7EJhNlDe2dDicVYiGGEMC6oxHSdgCAR26X1K6BQVflwtxF3v+rVOeLSrvyvW+6/v/q1V3ioNGw3gL5o91KUnh/AXzR7qUoCiiigKKKKAqn84jWWHzm9wq4VSucxrJB5z+4UEFsOT66PzhWpVkfJ5/r4/PFa5QJYmLOpXMy3/ADlNmHcapWO5p9nzSNLLv3kc3Z2xEhZja2pv2ADuAq9UUFY5O8hsPgSfozzopYMyb9mRiO1WuOAAuNbCpnbEuSGRxYMEIVjbRjopJPVmIp9VS5yyzYQRIbPPLHCote5kNiD5MuYnuqTFXleId445WiGSphmmfDxre8pMwzcMoO4wytfU6Rjv3lfQGCwyxRpGvgoqoO5RYe6s15CbJz7QmmtaOK0UQPiQoqJe/b0G70PZWo1b12XlaKx9P9WNXfeYr/QoooqgqIDlpyaTH4cxnout2ifxXsRY/wBE8CPhWS8n+RUDYhY8ekgWRnijIcxlJ11EbleIYBwDwJQ20INbzTLauzExETRtpmsQy6MjqQUkU+MpCkd1WMeeYpOO3hlPTNMUmk9pR/JvktFgVCQPMIxciN5TIgLakgN4OuunWSeun23djxYyB4J1zRva4vY3BBBBHAggG9Pl4C5ues8L+W1e1XQM/Tme2aCCFmBBBBGIkBBBuCDfQ3q2z7ChkgGHnX6RH/X/AFrHsJY63HbxqTooM8xfM1s1ySomjv1JMSP/AFA1PNjc1GzMMwcQb1hw3zGRfu/APpFXeig8VbaDQdlDKCLHUHQjqIr2igpO1+arZs7FtwYmPHcu0a/djoD0CmGE5mNmIwZlmlt1PKQPTuwprRaKBpsvZkOGjEcESRRjgqKFF+s6cT5ad0UUEDyoW5j/AL/6tV94qsvKBbmP+/8Aq1DPHQW+DwV7h7q7riHwR3D3V3QFFFFAUUUUBVF50z0IPPf/AEir1VC52D0MP57/AOkUFY5Nt/GIvPWtkrFeTDfxmHz1raqAooooCoTbmBDuszkiPDpI4VeJcqQTbtA4eWpuk5kvYWuL69w1H42rqttp3e1naUbyb2XuIgD4bauR45JdvRnd7eS3ZUtRRXlrTad5Jned5FZ5+RsThozJAGWWUtdIYwgBQzOjSrc7yRi9i91HRW4PA6HWb/lnGYfMeqQAq0jyTINcWc5DZTGxMcCZFJHSFrsQK8eJT6Dic8LFsRmdQJGuOipxKs62tZfq9BpewOt9aaYJdpNkEjTKSMMHssYAUnB7w5+Af/xdwo624dC7fanKzElcQgZI7CRVfdNmjYLjAEsJL5i0MABNiS/gjMoDtuUGMRXKqrBBNZWjkZmYHHspzl+A+jw6W4MQLXWwe/R8YzM/1xaPfGNzlW5LREJkt4NlPAlTa4tqKebBef6RuzvAqNZ1sohWMw5gNB/KbxkPcTTFuVmIHFobFSVIRiLCZ13rHNouRVs4DR3vdlBBpztHa2Iy4OYNlBhZ5QUZUDM8EZkdVkIyossj2LMvRvc2DAI6bB46FJ1w4mDMcXJHbIVZ3kxpzMW/PI+iFb9otpnqY5R4DENJhjEpkXC5ZizOQ7uXVWC2WzvuRiFINh9aDXmH2ripcLjJBbPHC4gCRHM7iHOkq3Y5gxKkKB18TTHE7baMMuGlaWMkBDJmleQtu1kGHmvdljBaQk5jfMNAtgHGGk2iAmk7NmI6YRQzFIbs9gRGAd9dTmVulkcdAV2z48KuU4kkrJb6tFYHdnpHObMQ/BXy3uMpFtUI+UmLjGUAORHLIBIrs8pH0k2WxuQu6i4Dg9rgstP9k8pMRJiY4iYmjLyLnCMu9VZMShKDMbFRFESdR0+rMtA1jj2g58LEIoWy6r0v/HHN0lDDwcHowzAEAknMS5C455CGaVQZDmyqqgJllMeRu7d3sOJ11pviuVOKMs0cWToGTKWhYld2uMJUqJL8YINTY/WXtZlp1s7bOImbFEEZ0gl3cKq31ciyyrHmuekzKsbcBow6iKBXDRYlMPKbSiRsRA79bmJhBv8AdDzd6LDXQ21tTrkhgpUaeScPvJNxq+XMQkCC3R0BDF7gaXvaoZdvmExiCZ5Y3dAxmBkFycMjrFKXBIG8ditms2YXULlrlOVWMCjOsWbcwuwyMlhKsbNLlLmyIXZTmIHQN2vpQX+iqLJylxSx7xjEF3iJYQuS4MAkzIWcBizMLLoSAQuY2veqCK22OlH3P+rUYy1K7XHSTuf9Wo9loLDFwHcK6rmPgO4V1QFFFFAUUUUBWf8AO6fq8P57/wCkVoFZ7zwfyeH89/8ASKCo8lW/jUP9otbhXz1g8Y0Tq6mzKbjS+o8lWQc4uL8ZfYX4UGw0Vjv/ABGxfjL7C/Cvf+I2K8ZfZX4UGw0VkA5xsV2r7K/Cu15xMT2j1L8tBrlFZQvODiO0epflpVOXs/aPUvy0GpUVmY5cz9v4L8tdjlvP2/gvy0Gk0VnS8tJu38F+Wu15YTdv4L8tBoVFUD+Fs3b+C/LXo5Vzdv4L8tBfqKoQ5VzeN+C/LXQ5Uy+N+C/LQXiaJXUqwDKwKspFwQRYgg8RaucNhkjXKihVuTZRYXYlmNu0kknymqavKaXxvwX5aVXlFL434L8tBcqKqK7ek8b8F+WlF23J434L8KC1UVWV2vJ4/wDlX4V2NqyeP/lX4UFjoqvjacnjf5RXa7Rfxh7IoHe1vCj7n/VpiRXskxYgsb2BA0A42v7q8vQT0fAdwrquY+A7hXVAUUUUBRRRQFZ5zw/yeH/tH/0itDqic7MQMELHRVkNz1C66XPVQZPI1IGSlmkjbRZIyx0Xp3BY8M2W+Ve00DZMxOsmDH/9pD/8dA3MlAkqUg2RGUUtPEGKqSATYEi5AOWuvyTD+kR+0floIwPXavUj+S4R/wCYj9v/AGV59BhH/mI/vP8AZQNo3pzG1dphoB/+9PvR+zpZI8P9un3w/Z0Aj0uhr1Bh/tk++H7Olk+j/ar98vyUBGaciWuE3H2q/fL8ld54PtE++X5KDoSV7mpNpoftE+/X5a4OLh8dPv1+WgXDUorUzGNj8eP79flroY1PGi+/X4UEgrUsjVGLjh40P36/ClF2h/Sw/wDiB8KCXRqWRqiF2gfGw/8AiB8KVXHt4+G/xA+FBMo1Kq9Qq7Qbx8L/AIgfCuxj3+0wn+I/dQTQelUkqCGPf7TCf4j91IYja86sAgwcl1ub4vdga2tfIb0FrR6WVqpZ5RzR2aaPDCO4DGPGiVxc2BCbsX1Ivrwuakk5WwXsTqdAMykk9gANBoicB3V1Xi8BXtAUUUUBRRRQFZzzgcrcjZI5mijibNNLHYsTYjdLfjx1t1kC+hqy8rNt7lN3GfrXHHxFP53f2evqr525UbXGIkyRlDDEb9JyolYXuQRqRa4GutyesUE9tLlpDiFZXkxaobA5kHTsQ2UmNyeoX1FQeFGFeRc82NiidmAmPgC1+H1lyLi3aL1X5ZgbWVV7nc39omlUxOZoxKSY0stlOojBuyqNNTrrfrvQTa4vCI2TfY0oDYSEWBS9g+UTXAtra17U6+m4ZZFjdsepYrYlSNGNgwUzgkeioHHQZGSQou7lBeOIySM26HRTPfW1hob62000pSPFLv8AfYkGUFTIRHIb5sto1ZwwKZbLfW4CjTWgs+0Z8JFiDh0kxs7AhQUB6TEA5VDTXPG1Jy7QwiyboNjmfgVVbEMPCUh5Qbixquyb7AzI7BTNkWZem7GMyAlSwI8KxJsbngaSwUiRb7eK0krJlheOVsiySWzOzxsC2jWsAbnSguck+CbIIJsZiGaLeyLElzCotcSZpQLi+tr29NMvyzgcuZZMa9hmcLGPqxcAFi0wGpYDQn3XreIjlwUk2HJQSMqwyOshsqPlZ0LEAWIy37Ld9d7PjR42wqKXxU08SJIJG3O70spCtZzntYlSBqb9gXX6Rg/oYxay4t13m6eNUBeI2uGkO+yqp6NjfXMPLZGPbuz91vTJjAL5Qpi4nsDiXJe1zYtwBqlHeqHweay7+8lrZC8fQF2NtFIaneBwgxUeGwmHRhiS87SGSRljewJQIpYqDkU3OUHojjrQX3DbRwBwr4l5MVEqkBFkjIactw3BExWTUG/S6NtbCmcPKHZpALzYqK/DPCTdfGBjla4+FZ68rzLFDmXLCJAmaRETpuXdldyo100ub2042qRnwYxpRcMpXc4INNvXawMdzMY87HLGMwsotxOlBeMJjsC8jRyz4jCEIZA2Ji3auoP5v1pJJ1IBGtjbXSo1Nt4NpBEfpiPe1mw4LA2vYxpiC1/IFqk7Qxr4l96+uSONbOyKSkYACggLc26gL27TrUjLEsk8+KwgZYcMYpvrGJlsMtjdy2Zs6kdfVpQWTBbQwcs6wmTExMzZM0kAAVurMFxJYerTrsL0jNj8HvWjjlxUwUkbyLD50IBsXH8ZzFPLaqpgsUDid/Jny73eSZWyS9NukUZSpLXJPRt6BXWEV03uKi0iSRoyCemUlNgpDX4qbXN+BoLA+2cFcgTYplFiXXDjKASBezYkNa5A4ddONqYnBxMQmIxGIRQpaWGDNEpbXKXbEDXh66qGxmRCzS3KMjxkK+V7kArdFcM0ZIser0ijDxyR4ZnIBinO6IBFxJH01JGU2tYmwtfNQWF9rYO1xNiyNLkQKArEE5SWxI10PC400Jp1tGTCRwwzDE4p1mDEBYQChU2KvmnAve/C/A1UcJMghlR813tu7MbB1IJzxhgLEEWYg6g8bGlJ0dMNGr2aOUmSEhvAIssumW9zoCL6EXt10E0+08IFB3+M1vpugDYddzPlI48CeB4UviZcIkOdsTjFkzW3DRZZMpBO81mtk049tVlmj3ABU73PmVrsV3eoKlc1g2YA3A1FuulNqxuqxLLYndq0ThrgwEEIvDWxBsb3FyD1WCYTE4Ymxlxoe4ATJdmuLjLaUjs4nrpzsz6GzO5mx28iFxC0SuZLGxW296ja4NVzFvGUhykiRVtIxditgRuypJuthe4AHk0tXe243WUiYAS2Bdg3RkLC4kFgBqpA00JBNBa12lCzD6rFxldb/Rra6aEK5vpfiCLXqa2byuFxErYrDyMbIzwRojMLdA6nXUdXWO2s1xrRFgYlKAquZS5Nnt08rEklTpa9jXf0a6izRA2uf4wBe+ouDwbq9WnaH1fye2wMVEG4ONHXxW8n9E8QfhUrWF82/K1jxYGaMWkF9JYr2zd/C56jY8DW24LFLKgdDdSPV2g+WgXooooCmG2NpLBGWOpOir4zfDtp1iZ1jUsxsoFyaoG1NpNM7MQLEZVBF8i36vL2mgoHL7b8jExqW3kmsj2NkQ9Wg4kdQ4L31RLMgAUxtb+oues6mSO54+X8K2vLQo1oMLMTdn+U1yYm7PwPxrejSV6DGYsDkiXESajehFisQZclmfp3OVRqpNjrpTfHy53MwMYLNmESxvZB1KQyBGAsAeN/Lc1ukYp3EKD5+wWLyTpM6CXK4coeiHtrlOhAXhpa1tKSnxbNK0uVQxcuBkGRbm4AQi1hpbTqr6SiWnC27KDBuQEaHEyTzqWTDwS4hxlDK+UZcpDaal7gdoqtxY/K+8BGe5a/Rtdr3OS1hx9HVX0+K9hVdeivZqoNB80bB2vHh5t60azdB1CuVK53Fg7XU5rcbdZ66aYPGmN86kZ7NroNWBBIAGh1/wCxX1QETxE9hfhSqxJ4iewvwoPlvY2PihZ2aBZg0TxqHysEdrZZQChuVsdOu/Gm2CxhizZfz42jbzWtf3V9X/R4/s09hfhXDYSP7OP2F+FB8t7I2hHEs4aBJTJE0aFlVty54SrmU6jXQW/CmuHnZFdQNHXK1xe4+PXX1S+Dj+zj+7X4U3lwUf2Uf3a/Cg+Z8DjESKdGhDtIqiNyqlomBJJBK31BtoRSMOMZUeMAZX8IEA620N7aEdXZevpKXBx/ZR/dp8KZy4RPs4/uk+FBhuxYkkwmMUhd4iJMhyKzgK31gDHUA9EeS96iIZSV3eYBGZSSx6KkaZtAbaHUgcBX0A0Ki9kjFxY2jQXHZw4Ug0a+JH92nwoMPkxKJC0NonYurrMhF1HBoyWUE8L17Nh2GFjkzhozKy5bfycgFyL9VxY2662cQL4q6HxR3j3ivd0vCw7rCgxd8RH9GVLw5w+cMM28KldY2+rsbEk3LdVtdKexbPDYRZXxKLHvCoBR3ZHtqgCngQA3Ds7a1vdjsHqroKKDKJY8I2GQfSUEkcjDMIGBZHFwrJ4TWI0bgL2pljtn5Yo5UmEsbM0eYIy5GUAhGDG4JFyBbgK2SugaDEBF0bhh5RZQR2WGfM3fbSpfD7KAgWczoFZt2VOGEpV7EkWYm2gvmFtCO2tejNdtQZJgUWN0mXFAMjAWXCZbjiQURhmBFwSR6eFbFyL5SKLMpJgcm9wQUYG1yp1BH4ixpAV4psb6G3aLj0ig1FWuLjUHUHtr2qlyV2zYiFzoT9Wew+J3dnqq20FO5W4xzJu7EItjpqGJF7nuva3fUB6D6jWg7UwKyKSbhgDZhx7tdDWVbR5UzxuygqQGIF0F9Dagk7+Q+o1zfyH1VAnlpif6v2P31weW2J/q/Y/fQWItSZcVBry2xPZH7H76VXlpiOyP2D8aCcjmFOoph21Xl5YYjsj9k/GlV5Wz9kfsn40FnjnHaKWWcdo9dVePlTMepPZPxpwnKKU9SeyfjQWLejtHroWcAcf+zUENvS/0fZ/fXkvKCUeJ7P76CeGKF7XpymI7/UaqR5STHSyeyerUdfbSn8Kp/wCh7P76C4LP3+o11vhVN/hZP/V+xXh5Wz9kf3YoLg0w7aSeQdtVT+Fk/ZF92KP4WT+LF90tBZJCKaSL3+o1DDlXN4sX3Qo/hZP4sX3YoHs62BJ0HaQQPXTJpU8ZfWKTm5UTHQrERcG2S2oNwdD2gGvRypm8WP2T8aBNnF+I4do6v/v8K83g7R66UblTN2R+yfjSZ5WT9kfsn40Hm9HaKN6O0V4eV8/ZH7J+NJtyyxHZH7J+NAqZBXoemjct8T2R+yfjSTcu8V/V+wfjQSyGu7+Q+o1X35wcX/V+wfjSf/ETGdsfsfvoLQo8h9RoyHxW9k/Cq6nOBjPGT2P30rHy6xZPhL7P76CeXDueEbnuRvhV75PYmSSEGQEMCVueLAAWJHbr+FVbkftKXGEiVzYW0Xog37ev1VeoowoAAsBwFB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5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516505" y="1586281"/>
            <a:ext cx="5648623" cy="1204306"/>
          </a:xfrm>
        </p:spPr>
        <p:txBody>
          <a:bodyPr/>
          <a:lstStyle/>
          <a:p>
            <a:r>
              <a:rPr lang="en-US" sz="4400" dirty="0" smtClean="0">
                <a:latin typeface="Algerian" panose="04020705040A02060702" pitchFamily="82" charset="0"/>
              </a:rPr>
              <a:t>AIR- What does it mean???</a:t>
            </a:r>
            <a:endParaRPr lang="en-US" sz="4400" dirty="0">
              <a:latin typeface="Algerian" panose="04020705040A02060702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105400"/>
            <a:ext cx="2041625" cy="1470662"/>
          </a:xfrm>
          <a:prstGeom prst="rect">
            <a:avLst/>
          </a:prstGeom>
        </p:spPr>
      </p:pic>
      <p:pic>
        <p:nvPicPr>
          <p:cNvPr id="1026" name="Picture 2" descr="http://www.sel.k12.oh.us/WindowImages/2010826115948254_ima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840" y="2209800"/>
            <a:ext cx="1584960" cy="1188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8" name="Picture 4" descr="http://www.sel.k12.oh.us/WindowImages/201082611840137_image.jpg"/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920" y="5425440"/>
            <a:ext cx="1584960" cy="1188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0" name="Picture 6" descr="http://www.sel.k12.oh.us/WindowImages/201082612059317_imag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25440"/>
            <a:ext cx="1584960" cy="1188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2" name="Picture 8" descr="http://www.sel.k12.oh.us/WindowImages/201082612221583_image.jpg"/>
          <p:cNvPicPr preferRelativeResize="0"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425440"/>
            <a:ext cx="1584960" cy="1188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4" name="Picture 10" descr="http://www.sel.k12.oh.us/WindowImages/201082612346771_image.jpg"/>
          <p:cNvPicPr preferRelativeResize="0"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64280"/>
            <a:ext cx="1584960" cy="1188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6" name="Picture 12" descr="http://www.sel.k12.oh.us/WindowImages/201082612536162_image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764280"/>
            <a:ext cx="1584960" cy="1188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66840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air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 smtClean="0"/>
              <a:t>A</a:t>
            </a:r>
            <a:r>
              <a:rPr lang="en-US" sz="3200" b="0" dirty="0" smtClean="0"/>
              <a:t>merican </a:t>
            </a:r>
            <a:r>
              <a:rPr lang="en-US" sz="3200" dirty="0" smtClean="0"/>
              <a:t>I</a:t>
            </a:r>
            <a:r>
              <a:rPr lang="en-US" sz="3200" b="0" dirty="0" smtClean="0"/>
              <a:t>nstitute for </a:t>
            </a:r>
            <a:r>
              <a:rPr lang="en-US" sz="3200" dirty="0" smtClean="0"/>
              <a:t>R</a:t>
            </a:r>
            <a:r>
              <a:rPr lang="en-US" sz="3200" b="0" dirty="0" smtClean="0"/>
              <a:t>esearch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sz="3200" b="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b="0" dirty="0" smtClean="0"/>
              <a:t>Ohio will administer Science and Social Studies assessments using the AIR testing delivery system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281990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en-US" sz="1800" b="1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b="1" cap="none" dirty="0">
                <a:solidFill>
                  <a:prstClr val="black"/>
                </a:solidFill>
                <a:latin typeface="Franklin Gothic Book"/>
              </a:rPr>
            </a:br>
            <a:r>
              <a:rPr lang="en-US" sz="1800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cap="none" dirty="0">
                <a:solidFill>
                  <a:prstClr val="black"/>
                </a:solidFill>
                <a:latin typeface="Franklin Gothic Book"/>
              </a:rPr>
            </a:br>
            <a:r>
              <a:rPr lang="en-US" sz="1800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cap="none" dirty="0">
                <a:solidFill>
                  <a:prstClr val="black"/>
                </a:solidFill>
                <a:latin typeface="Franklin Gothic Book"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219200"/>
            <a:ext cx="91440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				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			</a:t>
            </a:r>
            <a:r>
              <a:rPr lang="en-US" sz="3600" b="1" dirty="0" smtClean="0"/>
              <a:t>Science </a:t>
            </a:r>
          </a:p>
          <a:p>
            <a:endParaRPr lang="en-US" sz="3600" b="1" dirty="0"/>
          </a:p>
          <a:p>
            <a:r>
              <a:rPr lang="en-US" sz="3600" b="1" dirty="0" smtClean="0"/>
              <a:t>Testing Time		75 minutes</a:t>
            </a:r>
            <a:endParaRPr lang="en-US" sz="3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07576" y="304800"/>
            <a:ext cx="7520940" cy="914400"/>
          </a:xfrm>
          <a:prstGeom prst="rect">
            <a:avLst/>
          </a:prstGeom>
          <a:ln w="101600" cap="flat" cmpd="tri" algn="ctr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prstClr val="black"/>
                </a:solidFill>
              </a:rPr>
              <a:t>Performance based assessment Time on task (AIR): Grade 8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" name="AutoShape 4" descr="data:image/jpeg;base64,/9j/4AAQSkZJRgABAQAAAQABAAD/2wCEAAkGBxQSEhUUExQWFRQWFRUVFRUXFBcUFRQUFRUXFhUVFhQYHCggGBonHBcVITEhJSktLi4uGB8zODMsNyguLisBCgoKDg0OGxAQGCwkHyUsLCw3LCssLCwrNzcsNyw3Nzc1MCwrLiwrLC0yNSssLCwsLTcsLCwsNy8sLC0sLCssLP/AABEIALwBDAMBIgACEQEDEQH/xAAcAAABBQEBAQAAAAAAAAAAAAAAAwQFBgcCAQj/xABSEAACAQIDAwYKBQYMBAYDAAABAgMAEQQSIQUTMQYHIkFRcTJSYXKBkZKx0dIUI1OToRVCVMLT4RYkMzViY3OClKKy4hd0wfA0RKOzw/ElQ4P/xAAZAQEAAwEBAAAAAAAAAAAAAAAAAwQFAgH/xAAqEQEAAgEDAgMIAwAAAAAAAAAAAQIDBBESITEysfAFExQjQWGR4SJRwf/aAAwDAQACEQMRAD8A3GiiigK4lfKL13TbHcB30DSeRiDZiCQbHsPUbddRZgxP6UfuV+apI1zQRpixH6Uful+auTFiP0k/dj5qkCtcMtBHFMR+kn7v/dXLLP8ApJ9j/dT9kpNo6CPP0j9IPsn5qTcz/pDeyfnp8YqTeE0Ec0mI/SG9TfPTeWSc8Z2Pfm+epF8OeykHwzdh9VBGOZftPwb56QaSX7Q/5vnqSkwb+KfVSBwL+KfV5Lf9KCPZpftD/m+ekHkl+0Prf56S5S8lGxcaxkugU3uFzFtLa399P22e4AGVtBbgf++qgj2ml+0Prf56bvNL9ofW/wA9SLYCTxG9RpF9nyeI3qNA0baeK/SZfvJf2lJNtPFfpUvty/tKcts+TxG9k0mdnyeI3smgattPF/pUvty/tK4O0sX+ly+3L+0py2zpPEb2TXB2fJ4jeyaBudpYz9Ll9qT9pXn5Rxn6ZL7Un7SnH5Pk8RvUa8+gSeI3qNAh+Ucb+mS+1J+0r38oY39Nk9cn7SlhgZPEb1GuhgJPEb1GgTg2jiweli5WFtAHkXXtvnNWzknyyljkWOdzJExC5mN3jJ0DZuJXtB/capLh2XwgRfhcWpGTge6g+hKKTw56K+aPdSlAUUUUBRRRQFNcfwHfTqmm0OA76Bo/A91S1RBOh7ql6AooooCiiigKKKb7QxiQxvLIbIilmPYALmkRuHFFeKb6ivaAooooCiiigKKKKAooooCiiigKKKKAooooKZznD6iPz/8ApWYyDQ91afzm/wAjH5591ZnIND3UG84XwF81fdStJYTwE81fcKVoCiiigKKKKApntI6Dvp5THap0Xv8A+lA0J0PdUzUEG41O0BRXhNeZx2j10HVFc5x2j116DQe1ReeLae6wBjB6U7qg81TnY93RA/vVeqxPnt2jnxccINxFHci/B5DcgjqOVU9dW9Dj554+3X8LOkpyyx+Vx5pOUf0nC7lz9bh7J5Wit9W3o1X0Dtq9180cjdunBYuObXLfLKB+dE3hC3XbRh5VFfSkUgZQym4IBBHWDqDXftDB7rJvHaXWsw+7vvHaXdFeE15nHaPXVFUdUVznHaPXXVAUUUUBRXDyqvEgd5Ar1JAeBB7jeg6ornOL2uL2va+tu23ZXVAUV4zAanQVwk6nQMpPkINApRXLuBqSBqBqbak2A7ySB6a6oKdzlD6qPzj7hWbuuhrSecf+Ti85vcKzx00NBt2E8BPNX3ClaSwngJ5q+4UrQFFFFAUUUUBUZttrBe8+6pOoXlK1gnefdQNYnqyVUcJJqKt1AniIFkUo6q6MLMrAMpHYVOhr5m529jQ4XaUkcCCONo45MiiyqzZgwUdQ6N7eU19O185c+n86n/l4ffJQWfmw5vcBjdnJNiIS0rPMpcTSobLIyrZVcLoAOqqZyw2TiNh40LhsRKqMolhcNYlbkFJFHRcgjrFiCNK1zmP/AJpi/tJ//ees3599sRz45Io2DfR4ijkG4EjtmZL9oAS/lJHVQa1zc8q/yhgRPIAsiM0cwHg50AOYDqBUq1uq5HVWF7dxxxWLllJvvJWIPYpNkHcFsPRV55EI+A2BiJ36LYlmaEEa5ZESJGt5bFh5LGqXyV2d9IxcUXEM6qfMOj+nJmPorX9m141tklpaGONbXlJ8suSjYSPDTAHJNGpcH8yYrmKdxHDzWrROZ7lHv8OcM5+sgHQ7Wh/N9k9Huy1beVGxFxmFkgawzL0G8R11RvQQPRcV8/7C2jJs3Gh2UhonZJU7V8F1/wCoPaAa6pb4vBNZ8UdfXk9rb4nFNZ8Uev0+jdoYCKdMk0aSpxyyIrrexF7MLX1Prr5T5abMTDY/FQxi0cczBBxyqQGC3PZmt6K+r8HiVlRZEOZHUMpHWrC4NfLvOX/OuN/tv1ErGZjVeS/Nds3E7Pw0rwuJZcPE7yLNKDndAWYKWKDU8MtvJWa7bXGbDxzwwYmQBcrxm5ySRv4OeI9EnQqdPzbi2lb1yDlCbKwTMQqjCQEkkAAbpdSTwrBedLbiY/aTPh/rECxwRlQSZSpYkoBqwLOwFuNgRxoN75BcphtHBR4ggK+qSqOCyJo1r/mnRhfqYVl3L3nRnxE30XZrFULiLfJbeTyM2ULE35iEkAMNTxBA4vcThZtkcm3R+hiMTJZhfWPfkArfqYQoeHA3qmczeCEu1oLjSNZZbdV1Qqv4uD6KDUeTnNHhVUSY/NjMSdXZ5HKKT+aozXcDta9+NhwDra/NRg2BbCbzBT/mywyOBfqDJm4ebY+Wr9RQZDzQx4pNo46LGvJJPFFDGTJI0nRDOVKM2pQghh52ut6nedDnEGzgIYAr4p1za6pCh0DuBxY62XyXOlr238lImKkxd7FoEicW6o3dw1+3pkegV8o7e2o+KnmxDE5pnZ9eoHwF/uqFX0UGr8huREm10GN2pPNNG5O6hLlQ4BsXIFsiEg2CAXte+tXjFc1my3UKMKEI8F43kRwbWvmDa+m9WjZOCEEEUSiyxxpGAOxFCj3U7oMH27sDGbP2jgImxWInwUmNwpi3krsAyzxndyKTbMOItodTYEGt4qM29sZcUsQY2MWIgxCm17NBKr2HZcBlv1ZjUnQVHnDHQi85vcKoLroa0Dl+LpF3v+rVGdNDQbBhfAXzV9wpWksN4C+avupWgKKKKAooooCq9yweyx+c3uqw1VuXb2WLzm9woI7Z0l3XvFXqs52RL9YnnCtGoCvnLn0/nU/8vD75K+ja+cufM/8A5Vv+Xh970Fn5s+RpxezUf6djoAzzAxwzhIujIy6Jl0va511JNWnYfNJs7DOHKyYhgbjfsGUHt3aqqt6Qa55jmB2TGAeEs4PkO9Y2PoIPppLne2/LBEkUEoRpL51U/XZOCkWN1Um4vbU6X43kw4py3ikfVJjxzktFYQ3PPt6N91ho5FbIzPKFIOVwMiKbcCAX07qoHJ7br4OXexhS4BClhmtcFbjXjYsOvjwpk2BcKzMLBcoseN3LZRbt6DnXxa0rklzXRYiBJp5ZFLFrImVdAxUG7A8bX7iK3/k6bDwtO8Nf5eDFxtPRW/4dY+ZrHEFb9rbsC/ZugpqM24jS3maZZpdN4FWa4UCwdnkQXtYLxPV2Vs+z+bbZ8Vjumdh+c8jm/lKghfwqww7IgRGjWJAjKVZcujK17qe0an11TnX4aTvjr5QrTq8dZ/hXyhmnM3yo44KVu1sPfj1l47/5h/e8lZhzl/zrjf7b9RKn+V2w5Nl40bssEuJIJNbkA6qSOJU6HyEHrqn8qcecRi5p2FjKwcjy5FU/iDUOuwx0zU7W9evui1eOOmWvaWq4TmshxmysPJE8iYh8NFIM0jPCzmMNlMbXCqT4treXhWZ8mNvT7Lxe8VelGzRzRMBdgGtJHf8ANYEGxHWOsXB+jubtgdl4Gxv/ABWEekRgH8RWU8/HJjdTpjYx0J7JNbgJlHRb+8ot3p5azlJZ+eKZMZsaPEwnNGJYJwf6Dho9R1EGQXHURWdcy+MEe1oQTYSJLF6SmcD1papjmh25HKk2ycUfqcSr7m5tldgd5GD1E+Gv9IN1kVTeUWwsTsrFBHJV0YPBMBZZMhBWRL6XBtdeo6Hyh9YUVQuRnOjhMXGonkTD4iwDpI2RGbxo5G0IPYTcfibHtblbgsMmebFQqLXtnDO3mot2b0CglsTHmRl7VI9YtXxpJEyAqRZlupHWGXQg+kV9N8j9vYnaOIbEiNodnrGyQBxaTEyMykzkdSAKQPOPHqzPnk5Dvh53xsKFsPKc8uUX3Mp8IsBwRj0s3USb2uKDeNnYtZoo5VN1kRHUjrDqGHvpxWHc0/OXHhohg8axWNf5CaxKqpN93JbUAE6NwA0NrC+uryjwhj3n0qDd+Pvo8vtXtQSlFZ/ieXLY7EJhNlDe2dDicVYiGGEMC6oxHSdgCAR26X1K6BQVflwtxF3v+rVOeLSrvyvW+6/v/q1V3ioNGw3gL5o91KUnh/AXzR7qUoCiiigKKKKAqn84jWWHzm9wq4VSucxrJB5z+4UEFsOT66PzhWpVkfJ5/r4/PFa5QJYmLOpXMy3/ADlNmHcapWO5p9nzSNLLv3kc3Z2xEhZja2pv2ADuAq9UUFY5O8hsPgSfozzopYMyb9mRiO1WuOAAuNbCpnbEuSGRxYMEIVjbRjopJPVmIp9VS5yyzYQRIbPPLHCote5kNiD5MuYnuqTFXleId445WiGSphmmfDxre8pMwzcMoO4wytfU6Rjv3lfQGCwyxRpGvgoqoO5RYe6s15CbJz7QmmtaOK0UQPiQoqJe/b0G70PZWo1b12XlaKx9P9WNXfeYr/QoooqgqIDlpyaTH4cxnout2ifxXsRY/wBE8CPhWS8n+RUDYhY8ekgWRnijIcxlJ11EbleIYBwDwJQ20INbzTLauzExETRtpmsQy6MjqQUkU+MpCkd1WMeeYpOO3hlPTNMUmk9pR/JvktFgVCQPMIxciN5TIgLakgN4OuunWSeun23djxYyB4J1zRva4vY3BBBBHAggG9Pl4C5ues8L+W1e1XQM/Tme2aCCFmBBBBGIkBBBuCDfQ3q2z7ChkgGHnX6RH/X/AFrHsJY63HbxqTooM8xfM1s1ySomjv1JMSP/AFA1PNjc1GzMMwcQb1hw3zGRfu/APpFXeig8VbaDQdlDKCLHUHQjqIr2igpO1+arZs7FtwYmPHcu0a/djoD0CmGE5mNmIwZlmlt1PKQPTuwprRaKBpsvZkOGjEcESRRjgqKFF+s6cT5ad0UUEDyoW5j/AL/6tV94qsvKBbmP+/8Aq1DPHQW+DwV7h7q7riHwR3D3V3QFFFFAUUUUBVF50z0IPPf/AEir1VC52D0MP57/AOkUFY5Nt/GIvPWtkrFeTDfxmHz1raqAooooCoTbmBDuszkiPDpI4VeJcqQTbtA4eWpuk5kvYWuL69w1H42rqttp3e1naUbyb2XuIgD4bauR45JdvRnd7eS3ZUtRRXlrTad5Jned5FZ5+RsThozJAGWWUtdIYwgBQzOjSrc7yRi9i91HRW4PA6HWb/lnGYfMeqQAq0jyTINcWc5DZTGxMcCZFJHSFrsQK8eJT6Dic8LFsRmdQJGuOipxKs62tZfq9BpewOt9aaYJdpNkEjTKSMMHssYAUnB7w5+Af/xdwo624dC7fanKzElcQgZI7CRVfdNmjYLjAEsJL5i0MABNiS/gjMoDtuUGMRXKqrBBNZWjkZmYHHspzl+A+jw6W4MQLXWwe/R8YzM/1xaPfGNzlW5LREJkt4NlPAlTa4tqKebBef6RuzvAqNZ1sohWMw5gNB/KbxkPcTTFuVmIHFobFSVIRiLCZ13rHNouRVs4DR3vdlBBpztHa2Iy4OYNlBhZ5QUZUDM8EZkdVkIyossj2LMvRvc2DAI6bB46FJ1w4mDMcXJHbIVZ3kxpzMW/PI+iFb9otpnqY5R4DENJhjEpkXC5ZizOQ7uXVWC2WzvuRiFINh9aDXmH2ripcLjJBbPHC4gCRHM7iHOkq3Y5gxKkKB18TTHE7baMMuGlaWMkBDJmleQtu1kGHmvdljBaQk5jfMNAtgHGGk2iAmk7NmI6YRQzFIbs9gRGAd9dTmVulkcdAV2z48KuU4kkrJb6tFYHdnpHObMQ/BXy3uMpFtUI+UmLjGUAORHLIBIrs8pH0k2WxuQu6i4Dg9rgstP9k8pMRJiY4iYmjLyLnCMu9VZMShKDMbFRFESdR0+rMtA1jj2g58LEIoWy6r0v/HHN0lDDwcHowzAEAknMS5C455CGaVQZDmyqqgJllMeRu7d3sOJ11pviuVOKMs0cWToGTKWhYld2uMJUqJL8YINTY/WXtZlp1s7bOImbFEEZ0gl3cKq31ciyyrHmuekzKsbcBow6iKBXDRYlMPKbSiRsRA79bmJhBv8AdDzd6LDXQ21tTrkhgpUaeScPvJNxq+XMQkCC3R0BDF7gaXvaoZdvmExiCZ5Y3dAxmBkFycMjrFKXBIG8ditms2YXULlrlOVWMCjOsWbcwuwyMlhKsbNLlLmyIXZTmIHQN2vpQX+iqLJylxSx7xjEF3iJYQuS4MAkzIWcBizMLLoSAQuY2veqCK22OlH3P+rUYy1K7XHSTuf9Wo9loLDFwHcK6rmPgO4V1QFFFFAUUUUBWf8AO6fq8P57/wCkVoFZ7zwfyeH89/8ASKCo8lW/jUP9otbhXz1g8Y0Tq6mzKbjS+o8lWQc4uL8ZfYX4UGw0Vjv/ABGxfjL7C/Cvf+I2K8ZfZX4UGw0VkA5xsV2r7K/Cu15xMT2j1L8tBrlFZQvODiO0epflpVOXs/aPUvy0GpUVmY5cz9v4L8tdjlvP2/gvy0Gk0VnS8tJu38F+Wu15YTdv4L8tBoVFUD+Fs3b+C/LXo5Vzdv4L8tBfqKoQ5VzeN+C/LXQ5Uy+N+C/LQXiaJXUqwDKwKspFwQRYgg8RaucNhkjXKihVuTZRYXYlmNu0kknymqavKaXxvwX5aVXlFL434L8tBcqKqK7ek8b8F+WlF23J434L8KC1UVWV2vJ4/wDlX4V2NqyeP/lX4UFjoqvjacnjf5RXa7Rfxh7IoHe1vCj7n/VpiRXskxYgsb2BA0A42v7q8vQT0fAdwrquY+A7hXVAUUUUBRRRQFZ5zw/yeH/tH/0itDqic7MQMELHRVkNz1C66XPVQZPI1IGSlmkjbRZIyx0Xp3BY8M2W+Ve00DZMxOsmDH/9pD/8dA3MlAkqUg2RGUUtPEGKqSATYEi5AOWuvyTD+kR+0floIwPXavUj+S4R/wCYj9v/AGV59BhH/mI/vP8AZQNo3pzG1dphoB/+9PvR+zpZI8P9un3w/Z0Aj0uhr1Bh/tk++H7Olk+j/ar98vyUBGaciWuE3H2q/fL8ld54PtE++X5KDoSV7mpNpoftE+/X5a4OLh8dPv1+WgXDUorUzGNj8eP79flroY1PGi+/X4UEgrUsjVGLjh40P36/ClF2h/Sw/wDiB8KCXRqWRqiF2gfGw/8AiB8KVXHt4+G/xA+FBMo1Kq9Qq7Qbx8L/AIgfCuxj3+0wn+I/dQTQelUkqCGPf7TCf4j91IYja86sAgwcl1ub4vdga2tfIb0FrR6WVqpZ5RzR2aaPDCO4DGPGiVxc2BCbsX1Ivrwuakk5WwXsTqdAMykk9gANBoicB3V1Xi8BXtAUUUUBRRRQFZzzgcrcjZI5mijibNNLHYsTYjdLfjx1t1kC+hqy8rNt7lN3GfrXHHxFP53f2evqr525UbXGIkyRlDDEb9JyolYXuQRqRa4GutyesUE9tLlpDiFZXkxaobA5kHTsQ2UmNyeoX1FQeFGFeRc82NiidmAmPgC1+H1lyLi3aL1X5ZgbWVV7nc39omlUxOZoxKSY0stlOojBuyqNNTrrfrvQTa4vCI2TfY0oDYSEWBS9g+UTXAtra17U6+m4ZZFjdsepYrYlSNGNgwUzgkeioHHQZGSQou7lBeOIySM26HRTPfW1hob62000pSPFLv8AfYkGUFTIRHIb5sto1ZwwKZbLfW4CjTWgs+0Z8JFiDh0kxs7AhQUB6TEA5VDTXPG1Jy7QwiyboNjmfgVVbEMPCUh5Qbixquyb7AzI7BTNkWZem7GMyAlSwI8KxJsbngaSwUiRb7eK0krJlheOVsiySWzOzxsC2jWsAbnSguck+CbIIJsZiGaLeyLElzCotcSZpQLi+tr29NMvyzgcuZZMa9hmcLGPqxcAFi0wGpYDQn3XreIjlwUk2HJQSMqwyOshsqPlZ0LEAWIy37Ld9d7PjR42wqKXxU08SJIJG3O70spCtZzntYlSBqb9gXX6Rg/oYxay4t13m6eNUBeI2uGkO+yqp6NjfXMPLZGPbuz91vTJjAL5Qpi4nsDiXJe1zYtwBqlHeqHweay7+8lrZC8fQF2NtFIaneBwgxUeGwmHRhiS87SGSRljewJQIpYqDkU3OUHojjrQX3DbRwBwr4l5MVEqkBFkjIactw3BExWTUG/S6NtbCmcPKHZpALzYqK/DPCTdfGBjla4+FZ68rzLFDmXLCJAmaRETpuXdldyo100ub2042qRnwYxpRcMpXc4INNvXawMdzMY87HLGMwsotxOlBeMJjsC8jRyz4jCEIZA2Ji3auoP5v1pJJ1IBGtjbXSo1Nt4NpBEfpiPe1mw4LA2vYxpiC1/IFqk7Qxr4l96+uSONbOyKSkYACggLc26gL27TrUjLEsk8+KwgZYcMYpvrGJlsMtjdy2Zs6kdfVpQWTBbQwcs6wmTExMzZM0kAAVurMFxJYerTrsL0jNj8HvWjjlxUwUkbyLD50IBsXH8ZzFPLaqpgsUDid/Jny73eSZWyS9NukUZSpLXJPRt6BXWEV03uKi0iSRoyCemUlNgpDX4qbXN+BoLA+2cFcgTYplFiXXDjKASBezYkNa5A4ddONqYnBxMQmIxGIRQpaWGDNEpbXKXbEDXh66qGxmRCzS3KMjxkK+V7kArdFcM0ZIser0ijDxyR4ZnIBinO6IBFxJH01JGU2tYmwtfNQWF9rYO1xNiyNLkQKArEE5SWxI10PC400Jp1tGTCRwwzDE4p1mDEBYQChU2KvmnAve/C/A1UcJMghlR813tu7MbB1IJzxhgLEEWYg6g8bGlJ0dMNGr2aOUmSEhvAIssumW9zoCL6EXt10E0+08IFB3+M1vpugDYddzPlI48CeB4UviZcIkOdsTjFkzW3DRZZMpBO81mtk049tVlmj3ABU73PmVrsV3eoKlc1g2YA3A1FuulNqxuqxLLYndq0ThrgwEEIvDWxBsb3FyD1WCYTE4Ymxlxoe4ATJdmuLjLaUjs4nrpzsz6GzO5mx28iFxC0SuZLGxW296ja4NVzFvGUhykiRVtIxditgRuypJuthe4AHk0tXe243WUiYAS2Bdg3RkLC4kFgBqpA00JBNBa12lCzD6rFxldb/Rra6aEK5vpfiCLXqa2byuFxErYrDyMbIzwRojMLdA6nXUdXWO2s1xrRFgYlKAquZS5Nnt08rEklTpa9jXf0a6izRA2uf4wBe+ouDwbq9WnaH1fye2wMVEG4ONHXxW8n9E8QfhUrWF82/K1jxYGaMWkF9JYr2zd/C56jY8DW24LFLKgdDdSPV2g+WgXooooCmG2NpLBGWOpOir4zfDtp1iZ1jUsxsoFyaoG1NpNM7MQLEZVBF8i36vL2mgoHL7b8jExqW3kmsj2NkQ9Wg4kdQ4L31RLMgAUxtb+oues6mSO54+X8K2vLQo1oMLMTdn+U1yYm7PwPxrejSV6DGYsDkiXESajehFisQZclmfp3OVRqpNjrpTfHy53MwMYLNmESxvZB1KQyBGAsAeN/Lc1ukYp3EKD5+wWLyTpM6CXK4coeiHtrlOhAXhpa1tKSnxbNK0uVQxcuBkGRbm4AQi1hpbTqr6SiWnC27KDBuQEaHEyTzqWTDwS4hxlDK+UZcpDaal7gdoqtxY/K+8BGe5a/Rtdr3OS1hx9HVX0+K9hVdeivZqoNB80bB2vHh5t60azdB1CuVK53Fg7XU5rcbdZ66aYPGmN86kZ7NroNWBBIAGh1/wCxX1QETxE9hfhSqxJ4iewvwoPlvY2PihZ2aBZg0TxqHysEdrZZQChuVsdOu/Gm2CxhizZfz42jbzWtf3V9X/R4/s09hfhXDYSP7OP2F+FB8t7I2hHEs4aBJTJE0aFlVty54SrmU6jXQW/CmuHnZFdQNHXK1xe4+PXX1S+Dj+zj+7X4U3lwUf2Uf3a/Cg+Z8DjESKdGhDtIqiNyqlomBJJBK31BtoRSMOMZUeMAZX8IEA620N7aEdXZevpKXBx/ZR/dp8KZy4RPs4/uk+FBhuxYkkwmMUhd4iJMhyKzgK31gDHUA9EeS96iIZSV3eYBGZSSx6KkaZtAbaHUgcBX0A0Ki9kjFxY2jQXHZw4Ug0a+JH92nwoMPkxKJC0NonYurrMhF1HBoyWUE8L17Nh2GFjkzhozKy5bfycgFyL9VxY2662cQL4q6HxR3j3ivd0vCw7rCgxd8RH9GVLw5w+cMM28KldY2+rsbEk3LdVtdKexbPDYRZXxKLHvCoBR3ZHtqgCngQA3Ds7a1vdjsHqroKKDKJY8I2GQfSUEkcjDMIGBZHFwrJ4TWI0bgL2pljtn5Yo5UmEsbM0eYIy5GUAhGDG4JFyBbgK2SugaDEBF0bhh5RZQR2WGfM3fbSpfD7KAgWczoFZt2VOGEpV7EkWYm2gvmFtCO2tejNdtQZJgUWN0mXFAMjAWXCZbjiQURhmBFwSR6eFbFyL5SKLMpJgcm9wQUYG1yp1BH4ixpAV4psb6G3aLj0ig1FWuLjUHUHtr2qlyV2zYiFzoT9Wew+J3dnqq20FO5W4xzJu7EItjpqGJF7nuva3fUB6D6jWg7UwKyKSbhgDZhx7tdDWVbR5UzxuygqQGIF0F9Dagk7+Q+o1zfyH1VAnlpif6v2P31weW2J/q/Y/fQWItSZcVBry2xPZH7H76VXlpiOyP2D8aCcjmFOoph21Xl5YYjsj9k/GlV5Wz9kfsn40FnjnHaKWWcdo9dVePlTMepPZPxpwnKKU9SeyfjQWLejtHroWcAcf+zUENvS/0fZ/fXkvKCUeJ7P76CeGKF7XpymI7/UaqR5STHSyeyerUdfbSn8Kp/wCh7P76C4LP3+o11vhVN/hZP/V+xXh5Wz9kf3YoLg0w7aSeQdtVT+Fk/ZF92KP4WT+LF90tBZJCKaSL3+o1DDlXN4sX3Qo/hZP4sX3YoHs62BJ0HaQQPXTJpU8ZfWKTm5UTHQrERcG2S2oNwdD2gGvRypm8WP2T8aBNnF+I4do6v/v8K83g7R66UblTN2R+yfjSZ5WT9kfsn40Hm9HaKN6O0V4eV8/ZH7J+NJtyyxHZH7J+NAqZBXoemjct8T2R+yfjSTcu8V/V+wfjQSyGu7+Q+o1X35wcX/V+wfjSf/ETGdsfsfvoLQo8h9RoyHxW9k/Cq6nOBjPGT2P30rHy6xZPhL7P76CeXDueEbnuRvhV75PYmSSEGQEMCVueLAAWJHbr+FVbkftKXGEiVzYW0Xog37ev1VeoowoAAsBwFB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4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en-US" sz="1800" b="1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b="1" cap="none" dirty="0">
                <a:solidFill>
                  <a:prstClr val="black"/>
                </a:solidFill>
                <a:latin typeface="Franklin Gothic Book"/>
              </a:rPr>
            </a:br>
            <a:r>
              <a:rPr lang="en-US" sz="1800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cap="none" dirty="0">
                <a:solidFill>
                  <a:prstClr val="black"/>
                </a:solidFill>
                <a:latin typeface="Franklin Gothic Book"/>
              </a:rPr>
            </a:br>
            <a:r>
              <a:rPr lang="en-US" sz="1800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cap="none" dirty="0">
                <a:solidFill>
                  <a:prstClr val="black"/>
                </a:solidFill>
                <a:latin typeface="Franklin Gothic Book"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219200"/>
            <a:ext cx="91440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				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			</a:t>
            </a:r>
            <a:r>
              <a:rPr lang="en-US" sz="3600" b="1" dirty="0" smtClean="0"/>
              <a:t>Science </a:t>
            </a:r>
          </a:p>
          <a:p>
            <a:endParaRPr lang="en-US" sz="3600" b="1" dirty="0"/>
          </a:p>
          <a:p>
            <a:r>
              <a:rPr lang="en-US" sz="3600" b="1" dirty="0" smtClean="0"/>
              <a:t>Testing Time		75 minutes</a:t>
            </a:r>
            <a:endParaRPr lang="en-US" sz="3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07576" y="304800"/>
            <a:ext cx="7520940" cy="914400"/>
          </a:xfrm>
          <a:prstGeom prst="rect">
            <a:avLst/>
          </a:prstGeom>
          <a:ln w="101600" cap="flat" cmpd="tri" algn="ctr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prstClr val="black"/>
                </a:solidFill>
              </a:rPr>
              <a:t>End of year assessment (EOY) Time on task (AIR): Grade 8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" name="AutoShape 4" descr="data:image/jpeg;base64,/9j/4AAQSkZJRgABAQAAAQABAAD/2wCEAAkGBxQSEhUUExQWFRQWFRUVFRUXFBcUFRQUFRUXFhUVFhQYHCggGBonHBcVITEhJSktLi4uGB8zODMsNyguLisBCgoKDg0OGxAQGCwkHyUsLCw3LCssLCwrNzcsNyw3Nzc1MCwrLiwrLC0yNSssLCwsLTcsLCwsNy8sLC0sLCssLP/AABEIALwBDAMBIgACEQEDEQH/xAAcAAABBQEBAQAAAAAAAAAAAAAAAwQFBgcCAQj/xABSEAACAQIDAwYKBQYMBAYDAAABAgMAEQQSIQUTMQYHIkFRcTJSYXKBkZKx0dIUI1OToRVCVMLT4RYkMzViY3OClKKy4hd0wfA0RKOzw/ElQ4P/xAAZAQEAAwEBAAAAAAAAAAAAAAAAAwQFAgH/xAAqEQEAAgEDAgMIAwAAAAAAAAAAAQIDBBESITEysfAFExQjQWGR4SJRwf/aAAwDAQACEQMRAD8A3GiiigK4lfKL13TbHcB30DSeRiDZiCQbHsPUbddRZgxP6UfuV+apI1zQRpixH6Uful+auTFiP0k/dj5qkCtcMtBHFMR+kn7v/dXLLP8ApJ9j/dT9kpNo6CPP0j9IPsn5qTcz/pDeyfnp8YqTeE0Ec0mI/SG9TfPTeWSc8Z2Pfm+epF8OeykHwzdh9VBGOZftPwb56QaSX7Q/5vnqSkwb+KfVSBwL+KfV5Lf9KCPZpftD/m+ekHkl+0Prf56S5S8lGxcaxkugU3uFzFtLa399P22e4AGVtBbgf++qgj2ml+0Prf56bvNL9ofW/wA9SLYCTxG9RpF9nyeI3qNA0baeK/SZfvJf2lJNtPFfpUvty/tKcts+TxG9k0mdnyeI3smgattPF/pUvty/tK4O0sX+ly+3L+0py2zpPEb2TXB2fJ4jeyaBudpYz9Ll9qT9pXn5Rxn6ZL7Un7SnH5Pk8RvUa8+gSeI3qNAh+Ucb+mS+1J+0r38oY39Nk9cn7SlhgZPEb1GuhgJPEb1GgTg2jiweli5WFtAHkXXtvnNWzknyyljkWOdzJExC5mN3jJ0DZuJXtB/capLh2XwgRfhcWpGTge6g+hKKTw56K+aPdSlAUUUUBRRRQFNcfwHfTqmm0OA76Bo/A91S1RBOh7ql6AooooCiiigKKKb7QxiQxvLIbIilmPYALmkRuHFFeKb6ivaAooooCiiigKKKKAooooCiiigKKKKAooooKZznD6iPz/8ApWYyDQ91afzm/wAjH5591ZnIND3UG84XwF81fdStJYTwE81fcKVoCiiigKKKKApntI6Dvp5THap0Xv8A+lA0J0PdUzUEG41O0BRXhNeZx2j10HVFc5x2j116DQe1ReeLae6wBjB6U7qg81TnY93RA/vVeqxPnt2jnxccINxFHci/B5DcgjqOVU9dW9Dj554+3X8LOkpyyx+Vx5pOUf0nC7lz9bh7J5Wit9W3o1X0Dtq9180cjdunBYuObXLfLKB+dE3hC3XbRh5VFfSkUgZQym4IBBHWDqDXftDB7rJvHaXWsw+7vvHaXdFeE15nHaPXVFUdUVznHaPXXVAUUUUBRXDyqvEgd5Ar1JAeBB7jeg6ornOL2uL2va+tu23ZXVAUV4zAanQVwk6nQMpPkINApRXLuBqSBqBqbak2A7ySB6a6oKdzlD6qPzj7hWbuuhrSecf+Ti85vcKzx00NBt2E8BPNX3ClaSwngJ5q+4UrQFFFFAUUUUBUZttrBe8+6pOoXlK1gnefdQNYnqyVUcJJqKt1AniIFkUo6q6MLMrAMpHYVOhr5m529jQ4XaUkcCCONo45MiiyqzZgwUdQ6N7eU19O185c+n86n/l4ffJQWfmw5vcBjdnJNiIS0rPMpcTSobLIyrZVcLoAOqqZyw2TiNh40LhsRKqMolhcNYlbkFJFHRcgjrFiCNK1zmP/AJpi/tJ//ees3599sRz45Io2DfR4ijkG4EjtmZL9oAS/lJHVQa1zc8q/yhgRPIAsiM0cwHg50AOYDqBUq1uq5HVWF7dxxxWLllJvvJWIPYpNkHcFsPRV55EI+A2BiJ36LYlmaEEa5ZESJGt5bFh5LGqXyV2d9IxcUXEM6qfMOj+nJmPorX9m141tklpaGONbXlJ8suSjYSPDTAHJNGpcH8yYrmKdxHDzWrROZ7lHv8OcM5+sgHQ7Wh/N9k9Huy1beVGxFxmFkgawzL0G8R11RvQQPRcV8/7C2jJs3Gh2UhonZJU7V8F1/wCoPaAa6pb4vBNZ8UdfXk9rb4nFNZ8Uev0+jdoYCKdMk0aSpxyyIrrexF7MLX1Prr5T5abMTDY/FQxi0cczBBxyqQGC3PZmt6K+r8HiVlRZEOZHUMpHWrC4NfLvOX/OuN/tv1ErGZjVeS/Nds3E7Pw0rwuJZcPE7yLNKDndAWYKWKDU8MtvJWa7bXGbDxzwwYmQBcrxm5ySRv4OeI9EnQqdPzbi2lb1yDlCbKwTMQqjCQEkkAAbpdSTwrBedLbiY/aTPh/rECxwRlQSZSpYkoBqwLOwFuNgRxoN75BcphtHBR4ggK+qSqOCyJo1r/mnRhfqYVl3L3nRnxE30XZrFULiLfJbeTyM2ULE35iEkAMNTxBA4vcThZtkcm3R+hiMTJZhfWPfkArfqYQoeHA3qmczeCEu1oLjSNZZbdV1Qqv4uD6KDUeTnNHhVUSY/NjMSdXZ5HKKT+aozXcDta9+NhwDra/NRg2BbCbzBT/mywyOBfqDJm4ebY+Wr9RQZDzQx4pNo46LGvJJPFFDGTJI0nRDOVKM2pQghh52ut6nedDnEGzgIYAr4p1za6pCh0DuBxY62XyXOlr238lImKkxd7FoEicW6o3dw1+3pkegV8o7e2o+KnmxDE5pnZ9eoHwF/uqFX0UGr8huREm10GN2pPNNG5O6hLlQ4BsXIFsiEg2CAXte+tXjFc1my3UKMKEI8F43kRwbWvmDa+m9WjZOCEEEUSiyxxpGAOxFCj3U7oMH27sDGbP2jgImxWInwUmNwpi3krsAyzxndyKTbMOItodTYEGt4qM29sZcUsQY2MWIgxCm17NBKr2HZcBlv1ZjUnQVHnDHQi85vcKoLroa0Dl+LpF3v+rVGdNDQbBhfAXzV9wpWksN4C+avupWgKKKKAooooCq9yweyx+c3uqw1VuXb2WLzm9woI7Z0l3XvFXqs52RL9YnnCtGoCvnLn0/nU/8vD75K+ja+cufM/8A5Vv+Xh970Fn5s+RpxezUf6djoAzzAxwzhIujIy6Jl0va511JNWnYfNJs7DOHKyYhgbjfsGUHt3aqqt6Qa55jmB2TGAeEs4PkO9Y2PoIPppLne2/LBEkUEoRpL51U/XZOCkWN1Um4vbU6X43kw4py3ikfVJjxzktFYQ3PPt6N91ho5FbIzPKFIOVwMiKbcCAX07qoHJ7br4OXexhS4BClhmtcFbjXjYsOvjwpk2BcKzMLBcoseN3LZRbt6DnXxa0rklzXRYiBJp5ZFLFrImVdAxUG7A8bX7iK3/k6bDwtO8Nf5eDFxtPRW/4dY+ZrHEFb9rbsC/ZugpqM24jS3maZZpdN4FWa4UCwdnkQXtYLxPV2Vs+z+bbZ8Vjumdh+c8jm/lKghfwqww7IgRGjWJAjKVZcujK17qe0an11TnX4aTvjr5QrTq8dZ/hXyhmnM3yo44KVu1sPfj1l47/5h/e8lZhzl/zrjf7b9RKn+V2w5Nl40bssEuJIJNbkA6qSOJU6HyEHrqn8qcecRi5p2FjKwcjy5FU/iDUOuwx0zU7W9evui1eOOmWvaWq4TmshxmysPJE8iYh8NFIM0jPCzmMNlMbXCqT4treXhWZ8mNvT7Lxe8VelGzRzRMBdgGtJHf8ANYEGxHWOsXB+jubtgdl4Gxv/ABWEekRgH8RWU8/HJjdTpjYx0J7JNbgJlHRb+8ot3p5azlJZ+eKZMZsaPEwnNGJYJwf6Dho9R1EGQXHURWdcy+MEe1oQTYSJLF6SmcD1papjmh25HKk2ycUfqcSr7m5tldgd5GD1E+Gv9IN1kVTeUWwsTsrFBHJV0YPBMBZZMhBWRL6XBtdeo6Hyh9YUVQuRnOjhMXGonkTD4iwDpI2RGbxo5G0IPYTcfibHtblbgsMmebFQqLXtnDO3mot2b0CglsTHmRl7VI9YtXxpJEyAqRZlupHWGXQg+kV9N8j9vYnaOIbEiNodnrGyQBxaTEyMykzkdSAKQPOPHqzPnk5Dvh53xsKFsPKc8uUX3Mp8IsBwRj0s3USb2uKDeNnYtZoo5VN1kRHUjrDqGHvpxWHc0/OXHhohg8axWNf5CaxKqpN93JbUAE6NwA0NrC+uryjwhj3n0qDd+Pvo8vtXtQSlFZ/ieXLY7EJhNlDe2dDicVYiGGEMC6oxHSdgCAR26X1K6BQVflwtxF3v+rVOeLSrvyvW+6/v/q1V3ioNGw3gL5o91KUnh/AXzR7qUoCiiigKKKKAqn84jWWHzm9wq4VSucxrJB5z+4UEFsOT66PzhWpVkfJ5/r4/PFa5QJYmLOpXMy3/ADlNmHcapWO5p9nzSNLLv3kc3Z2xEhZja2pv2ADuAq9UUFY5O8hsPgSfozzopYMyb9mRiO1WuOAAuNbCpnbEuSGRxYMEIVjbRjopJPVmIp9VS5yyzYQRIbPPLHCote5kNiD5MuYnuqTFXleId445WiGSphmmfDxre8pMwzcMoO4wytfU6Rjv3lfQGCwyxRpGvgoqoO5RYe6s15CbJz7QmmtaOK0UQPiQoqJe/b0G70PZWo1b12XlaKx9P9WNXfeYr/QoooqgqIDlpyaTH4cxnout2ifxXsRY/wBE8CPhWS8n+RUDYhY8ekgWRnijIcxlJ11EbleIYBwDwJQ20INbzTLauzExETRtpmsQy6MjqQUkU+MpCkd1WMeeYpOO3hlPTNMUmk9pR/JvktFgVCQPMIxciN5TIgLakgN4OuunWSeun23djxYyB4J1zRva4vY3BBBBHAggG9Pl4C5ues8L+W1e1XQM/Tme2aCCFmBBBBGIkBBBuCDfQ3q2z7ChkgGHnX6RH/X/AFrHsJY63HbxqTooM8xfM1s1ySomjv1JMSP/AFA1PNjc1GzMMwcQb1hw3zGRfu/APpFXeig8VbaDQdlDKCLHUHQjqIr2igpO1+arZs7FtwYmPHcu0a/djoD0CmGE5mNmIwZlmlt1PKQPTuwprRaKBpsvZkOGjEcESRRjgqKFF+s6cT5ad0UUEDyoW5j/AL/6tV94qsvKBbmP+/8Aq1DPHQW+DwV7h7q7riHwR3D3V3QFFFFAUUUUBVF50z0IPPf/AEir1VC52D0MP57/AOkUFY5Nt/GIvPWtkrFeTDfxmHz1raqAooooCoTbmBDuszkiPDpI4VeJcqQTbtA4eWpuk5kvYWuL69w1H42rqttp3e1naUbyb2XuIgD4bauR45JdvRnd7eS3ZUtRRXlrTad5Jned5FZ5+RsThozJAGWWUtdIYwgBQzOjSrc7yRi9i91HRW4PA6HWb/lnGYfMeqQAq0jyTINcWc5DZTGxMcCZFJHSFrsQK8eJT6Dic8LFsRmdQJGuOipxKs62tZfq9BpewOt9aaYJdpNkEjTKSMMHssYAUnB7w5+Af/xdwo624dC7fanKzElcQgZI7CRVfdNmjYLjAEsJL5i0MABNiS/gjMoDtuUGMRXKqrBBNZWjkZmYHHspzl+A+jw6W4MQLXWwe/R8YzM/1xaPfGNzlW5LREJkt4NlPAlTa4tqKebBef6RuzvAqNZ1sohWMw5gNB/KbxkPcTTFuVmIHFobFSVIRiLCZ13rHNouRVs4DR3vdlBBpztHa2Iy4OYNlBhZ5QUZUDM8EZkdVkIyossj2LMvRvc2DAI6bB46FJ1w4mDMcXJHbIVZ3kxpzMW/PI+iFb9otpnqY5R4DENJhjEpkXC5ZizOQ7uXVWC2WzvuRiFINh9aDXmH2ripcLjJBbPHC4gCRHM7iHOkq3Y5gxKkKB18TTHE7baMMuGlaWMkBDJmleQtu1kGHmvdljBaQk5jfMNAtgHGGk2iAmk7NmI6YRQzFIbs9gRGAd9dTmVulkcdAV2z48KuU4kkrJb6tFYHdnpHObMQ/BXy3uMpFtUI+UmLjGUAORHLIBIrs8pH0k2WxuQu6i4Dg9rgstP9k8pMRJiY4iYmjLyLnCMu9VZMShKDMbFRFESdR0+rMtA1jj2g58LEIoWy6r0v/HHN0lDDwcHowzAEAknMS5C455CGaVQZDmyqqgJllMeRu7d3sOJ11pviuVOKMs0cWToGTKWhYld2uMJUqJL8YINTY/WXtZlp1s7bOImbFEEZ0gl3cKq31ciyyrHmuekzKsbcBow6iKBXDRYlMPKbSiRsRA79bmJhBv8AdDzd6LDXQ21tTrkhgpUaeScPvJNxq+XMQkCC3R0BDF7gaXvaoZdvmExiCZ5Y3dAxmBkFycMjrFKXBIG8ditms2YXULlrlOVWMCjOsWbcwuwyMlhKsbNLlLmyIXZTmIHQN2vpQX+iqLJylxSx7xjEF3iJYQuS4MAkzIWcBizMLLoSAQuY2veqCK22OlH3P+rUYy1K7XHSTuf9Wo9loLDFwHcK6rmPgO4V1QFFFFAUUUUBWf8AO6fq8P57/wCkVoFZ7zwfyeH89/8ASKCo8lW/jUP9otbhXz1g8Y0Tq6mzKbjS+o8lWQc4uL8ZfYX4UGw0Vjv/ABGxfjL7C/Cvf+I2K8ZfZX4UGw0VkA5xsV2r7K/Cu15xMT2j1L8tBrlFZQvODiO0epflpVOXs/aPUvy0GpUVmY5cz9v4L8tdjlvP2/gvy0Gk0VnS8tJu38F+Wu15YTdv4L8tBoVFUD+Fs3b+C/LXo5Vzdv4L8tBfqKoQ5VzeN+C/LXQ5Uy+N+C/LQXiaJXUqwDKwKspFwQRYgg8RaucNhkjXKihVuTZRYXYlmNu0kknymqavKaXxvwX5aVXlFL434L8tBcqKqK7ek8b8F+WlF23J434L8KC1UVWV2vJ4/wDlX4V2NqyeP/lX4UFjoqvjacnjf5RXa7Rfxh7IoHe1vCj7n/VpiRXskxYgsb2BA0A42v7q8vQT0fAdwrquY+A7hXVAUUUUBRRRQFZ5zw/yeH/tH/0itDqic7MQMELHRVkNz1C66XPVQZPI1IGSlmkjbRZIyx0Xp3BY8M2W+Ve00DZMxOsmDH/9pD/8dA3MlAkqUg2RGUUtPEGKqSATYEi5AOWuvyTD+kR+0floIwPXavUj+S4R/wCYj9v/AGV59BhH/mI/vP8AZQNo3pzG1dphoB/+9PvR+zpZI8P9un3w/Z0Aj0uhr1Bh/tk++H7Olk+j/ar98vyUBGaciWuE3H2q/fL8ld54PtE++X5KDoSV7mpNpoftE+/X5a4OLh8dPv1+WgXDUorUzGNj8eP79flroY1PGi+/X4UEgrUsjVGLjh40P36/ClF2h/Sw/wDiB8KCXRqWRqiF2gfGw/8AiB8KVXHt4+G/xA+FBMo1Kq9Qq7Qbx8L/AIgfCuxj3+0wn+I/dQTQelUkqCGPf7TCf4j91IYja86sAgwcl1ub4vdga2tfIb0FrR6WVqpZ5RzR2aaPDCO4DGPGiVxc2BCbsX1Ivrwuakk5WwXsTqdAMykk9gANBoicB3V1Xi8BXtAUUUUBRRRQFZzzgcrcjZI5mijibNNLHYsTYjdLfjx1t1kC+hqy8rNt7lN3GfrXHHxFP53f2evqr525UbXGIkyRlDDEb9JyolYXuQRqRa4GutyesUE9tLlpDiFZXkxaobA5kHTsQ2UmNyeoX1FQeFGFeRc82NiidmAmPgC1+H1lyLi3aL1X5ZgbWVV7nc39omlUxOZoxKSY0stlOojBuyqNNTrrfrvQTa4vCI2TfY0oDYSEWBS9g+UTXAtra17U6+m4ZZFjdsepYrYlSNGNgwUzgkeioHHQZGSQou7lBeOIySM26HRTPfW1hob62000pSPFLv8AfYkGUFTIRHIb5sto1ZwwKZbLfW4CjTWgs+0Z8JFiDh0kxs7AhQUB6TEA5VDTXPG1Jy7QwiyboNjmfgVVbEMPCUh5Qbixquyb7AzI7BTNkWZem7GMyAlSwI8KxJsbngaSwUiRb7eK0krJlheOVsiySWzOzxsC2jWsAbnSguck+CbIIJsZiGaLeyLElzCotcSZpQLi+tr29NMvyzgcuZZMa9hmcLGPqxcAFi0wGpYDQn3XreIjlwUk2HJQSMqwyOshsqPlZ0LEAWIy37Ld9d7PjR42wqKXxU08SJIJG3O70spCtZzntYlSBqb9gXX6Rg/oYxay4t13m6eNUBeI2uGkO+yqp6NjfXMPLZGPbuz91vTJjAL5Qpi4nsDiXJe1zYtwBqlHeqHweay7+8lrZC8fQF2NtFIaneBwgxUeGwmHRhiS87SGSRljewJQIpYqDkU3OUHojjrQX3DbRwBwr4l5MVEqkBFkjIactw3BExWTUG/S6NtbCmcPKHZpALzYqK/DPCTdfGBjla4+FZ68rzLFDmXLCJAmaRETpuXdldyo100ub2042qRnwYxpRcMpXc4INNvXawMdzMY87HLGMwsotxOlBeMJjsC8jRyz4jCEIZA2Ji3auoP5v1pJJ1IBGtjbXSo1Nt4NpBEfpiPe1mw4LA2vYxpiC1/IFqk7Qxr4l96+uSONbOyKSkYACggLc26gL27TrUjLEsk8+KwgZYcMYpvrGJlsMtjdy2Zs6kdfVpQWTBbQwcs6wmTExMzZM0kAAVurMFxJYerTrsL0jNj8HvWjjlxUwUkbyLD50IBsXH8ZzFPLaqpgsUDid/Jny73eSZWyS9NukUZSpLXJPRt6BXWEV03uKi0iSRoyCemUlNgpDX4qbXN+BoLA+2cFcgTYplFiXXDjKASBezYkNa5A4ddONqYnBxMQmIxGIRQpaWGDNEpbXKXbEDXh66qGxmRCzS3KMjxkK+V7kArdFcM0ZIser0ijDxyR4ZnIBinO6IBFxJH01JGU2tYmwtfNQWF9rYO1xNiyNLkQKArEE5SWxI10PC400Jp1tGTCRwwzDE4p1mDEBYQChU2KvmnAve/C/A1UcJMghlR813tu7MbB1IJzxhgLEEWYg6g8bGlJ0dMNGr2aOUmSEhvAIssumW9zoCL6EXt10E0+08IFB3+M1vpugDYddzPlI48CeB4UviZcIkOdsTjFkzW3DRZZMpBO81mtk049tVlmj3ABU73PmVrsV3eoKlc1g2YA3A1FuulNqxuqxLLYndq0ThrgwEEIvDWxBsb3FyD1WCYTE4Ymxlxoe4ATJdmuLjLaUjs4nrpzsz6GzO5mx28iFxC0SuZLGxW296ja4NVzFvGUhykiRVtIxditgRuypJuthe4AHk0tXe243WUiYAS2Bdg3RkLC4kFgBqpA00JBNBa12lCzD6rFxldb/Rra6aEK5vpfiCLXqa2byuFxErYrDyMbIzwRojMLdA6nXUdXWO2s1xrRFgYlKAquZS5Nnt08rEklTpa9jXf0a6izRA2uf4wBe+ouDwbq9WnaH1fye2wMVEG4ONHXxW8n9E8QfhUrWF82/K1jxYGaMWkF9JYr2zd/C56jY8DW24LFLKgdDdSPV2g+WgXooooCmG2NpLBGWOpOir4zfDtp1iZ1jUsxsoFyaoG1NpNM7MQLEZVBF8i36vL2mgoHL7b8jExqW3kmsj2NkQ9Wg4kdQ4L31RLMgAUxtb+oues6mSO54+X8K2vLQo1oMLMTdn+U1yYm7PwPxrejSV6DGYsDkiXESajehFisQZclmfp3OVRqpNjrpTfHy53MwMYLNmESxvZB1KQyBGAsAeN/Lc1ukYp3EKD5+wWLyTpM6CXK4coeiHtrlOhAXhpa1tKSnxbNK0uVQxcuBkGRbm4AQi1hpbTqr6SiWnC27KDBuQEaHEyTzqWTDwS4hxlDK+UZcpDaal7gdoqtxY/K+8BGe5a/Rtdr3OS1hx9HVX0+K9hVdeivZqoNB80bB2vHh5t60azdB1CuVK53Fg7XU5rcbdZ66aYPGmN86kZ7NroNWBBIAGh1/wCxX1QETxE9hfhSqxJ4iewvwoPlvY2PihZ2aBZg0TxqHysEdrZZQChuVsdOu/Gm2CxhizZfz42jbzWtf3V9X/R4/s09hfhXDYSP7OP2F+FB8t7I2hHEs4aBJTJE0aFlVty54SrmU6jXQW/CmuHnZFdQNHXK1xe4+PXX1S+Dj+zj+7X4U3lwUf2Uf3a/Cg+Z8DjESKdGhDtIqiNyqlomBJJBK31BtoRSMOMZUeMAZX8IEA620N7aEdXZevpKXBx/ZR/dp8KZy4RPs4/uk+FBhuxYkkwmMUhd4iJMhyKzgK31gDHUA9EeS96iIZSV3eYBGZSSx6KkaZtAbaHUgcBX0A0Ki9kjFxY2jQXHZw4Ug0a+JH92nwoMPkxKJC0NonYurrMhF1HBoyWUE8L17Nh2GFjkzhozKy5bfycgFyL9VxY2662cQL4q6HxR3j3ivd0vCw7rCgxd8RH9GVLw5w+cMM28KldY2+rsbEk3LdVtdKexbPDYRZXxKLHvCoBR3ZHtqgCngQA3Ds7a1vdjsHqroKKDKJY8I2GQfSUEkcjDMIGBZHFwrJ4TWI0bgL2pljtn5Yo5UmEsbM0eYIy5GUAhGDG4JFyBbgK2SugaDEBF0bhh5RZQR2WGfM3fbSpfD7KAgWczoFZt2VOGEpV7EkWYm2gvmFtCO2tejNdtQZJgUWN0mXFAMjAWXCZbjiQURhmBFwSR6eFbFyL5SKLMpJgcm9wQUYG1yp1BH4ixpAV4psb6G3aLj0ig1FWuLjUHUHtr2qlyV2zYiFzoT9Wew+J3dnqq20FO5W4xzJu7EItjpqGJF7nuva3fUB6D6jWg7UwKyKSbhgDZhx7tdDWVbR5UzxuygqQGIF0F9Dagk7+Q+o1zfyH1VAnlpif6v2P31weW2J/q/Y/fQWItSZcVBry2xPZH7H76VXlpiOyP2D8aCcjmFOoph21Xl5YYjsj9k/GlV5Wz9kfsn40FnjnHaKWWcdo9dVePlTMepPZPxpwnKKU9SeyfjQWLejtHroWcAcf+zUENvS/0fZ/fXkvKCUeJ7P76CeGKF7XpymI7/UaqR5STHSyeyerUdfbSn8Kp/wCh7P76C4LP3+o11vhVN/hZP/V+xXh5Wz9kf3YoLg0w7aSeQdtVT+Fk/ZF92KP4WT+LF90tBZJCKaSL3+o1DDlXN4sX3Qo/hZP4sX3YoHs62BJ0HaQQPXTJpU8ZfWKTm5UTHQrERcG2S2oNwdD2gGvRypm8WP2T8aBNnF+I4do6v/v8K83g7R66UblTN2R+yfjSZ5WT9kfsn40Hm9HaKN6O0V4eV8/ZH7J+NJtyyxHZH7J+NAqZBXoemjct8T2R+yfjSTcu8V/V+wfjQSyGu7+Q+o1X35wcX/V+wfjSf/ETGdsfsfvoLQo8h9RoyHxW9k/Cq6nOBjPGT2P30rHy6xZPhL7P76CeXDueEbnuRvhV75PYmSSEGQEMCVueLAAWJHbr+FVbkftKXGEiVzYW0Xog37ev1VeoowoAAsBwFB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4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74155" y="1603746"/>
            <a:ext cx="5648623" cy="1493662"/>
          </a:xfrm>
        </p:spPr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Let’s take a look at an AIR Science sample for grades 8</a:t>
            </a:r>
            <a:endParaRPr lang="en-US" dirty="0">
              <a:latin typeface="Algerian" panose="04020705040A02060702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105400"/>
            <a:ext cx="2041625" cy="1470662"/>
          </a:xfrm>
          <a:prstGeom prst="rect">
            <a:avLst/>
          </a:prstGeom>
        </p:spPr>
      </p:pic>
      <p:pic>
        <p:nvPicPr>
          <p:cNvPr id="1028" name="Picture 4" descr="http://www.sel.k12.oh.us/WindowImages/201082611840137_image.jpg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743200"/>
            <a:ext cx="3733800" cy="3352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2807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Grade 8 (AIR) sample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A scientist is studying a chemical reaction. She predicts that after the reaction</a:t>
            </a:r>
          </a:p>
          <a:p>
            <a:r>
              <a:rPr lang="en-US" b="0" dirty="0"/>
              <a:t>the products will have less chemical potential energy than the reactants</a:t>
            </a:r>
          </a:p>
          <a:p>
            <a:r>
              <a:rPr lang="en-US" b="0" dirty="0"/>
              <a:t>had originally.</a:t>
            </a:r>
          </a:p>
          <a:p>
            <a:endParaRPr lang="en-US" b="0" dirty="0" smtClean="0"/>
          </a:p>
          <a:p>
            <a:r>
              <a:rPr lang="en-US" b="0" dirty="0" smtClean="0"/>
              <a:t>The </a:t>
            </a:r>
            <a:r>
              <a:rPr lang="en-US" b="0" dirty="0"/>
              <a:t>scientist observes the reaction, and notes that no light or sound is</a:t>
            </a:r>
          </a:p>
          <a:p>
            <a:r>
              <a:rPr lang="en-US" b="0" dirty="0"/>
              <a:t>produced. However, other observations support the scientist’s prediction that</a:t>
            </a:r>
          </a:p>
          <a:p>
            <a:r>
              <a:rPr lang="en-US" b="0" dirty="0"/>
              <a:t>the total chemical potential energy has decreased.</a:t>
            </a:r>
          </a:p>
          <a:p>
            <a:endParaRPr lang="en-US" b="0" dirty="0" smtClean="0"/>
          </a:p>
          <a:p>
            <a:r>
              <a:rPr lang="en-US" b="0" dirty="0" smtClean="0"/>
              <a:t>Describe </a:t>
            </a:r>
            <a:r>
              <a:rPr lang="en-US" b="0" dirty="0"/>
              <a:t>one observation that would support her prediction.</a:t>
            </a:r>
          </a:p>
          <a:p>
            <a:r>
              <a:rPr lang="en-US" b="0" dirty="0"/>
              <a:t>Write your answer in the </a:t>
            </a:r>
            <a:r>
              <a:rPr lang="en-US" dirty="0"/>
              <a:t>Answer Document</a:t>
            </a:r>
            <a:r>
              <a:rPr lang="en-US" b="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764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333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r>
              <a:rPr lang="en-US" sz="3600" dirty="0" smtClean="0"/>
              <a:t>PARCC (Reading &amp; Math)</a:t>
            </a:r>
          </a:p>
          <a:p>
            <a:pPr marL="0" indent="0"/>
            <a:r>
              <a:rPr lang="en-US" sz="3600" dirty="0"/>
              <a:t>	</a:t>
            </a:r>
            <a:r>
              <a:rPr lang="en-US" sz="3600" dirty="0" smtClean="0"/>
              <a:t>		&amp;</a:t>
            </a:r>
          </a:p>
          <a:p>
            <a:pPr marL="0" indent="0"/>
            <a:r>
              <a:rPr lang="en-US" sz="3600" dirty="0" smtClean="0"/>
              <a:t>AIR (Science &amp; Social Studies)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79173" y="408523"/>
            <a:ext cx="7520940" cy="548640"/>
          </a:xfrm>
          <a:prstGeom prst="rect">
            <a:avLst/>
          </a:prstGeom>
          <a:ln w="101600" cap="flat" cmpd="tri" algn="ctr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>
                <a:solidFill>
                  <a:prstClr val="black"/>
                </a:solidFill>
              </a:rPr>
              <a:t>Next generation assessments</a:t>
            </a:r>
            <a:endParaRPr lang="en-US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87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769072" y="1857613"/>
            <a:ext cx="5648623" cy="1204306"/>
          </a:xfrm>
        </p:spPr>
        <p:txBody>
          <a:bodyPr/>
          <a:lstStyle/>
          <a:p>
            <a:r>
              <a:rPr lang="en-US" sz="4800" b="1" dirty="0" smtClean="0">
                <a:latin typeface="Algerian" panose="04020705040A02060702" pitchFamily="82" charset="0"/>
              </a:rPr>
              <a:t>What is </a:t>
            </a:r>
            <a:r>
              <a:rPr lang="en-US" sz="4800" b="1" dirty="0" err="1" smtClean="0">
                <a:latin typeface="Algerian" panose="04020705040A02060702" pitchFamily="82" charset="0"/>
              </a:rPr>
              <a:t>sel</a:t>
            </a:r>
            <a:r>
              <a:rPr lang="en-US" sz="4800" b="1" dirty="0" smtClean="0">
                <a:latin typeface="Algerian" panose="04020705040A02060702" pitchFamily="82" charset="0"/>
              </a:rPr>
              <a:t> </a:t>
            </a:r>
            <a:br>
              <a:rPr lang="en-US" sz="4800" b="1" dirty="0" smtClean="0">
                <a:latin typeface="Algerian" panose="04020705040A02060702" pitchFamily="82" charset="0"/>
              </a:rPr>
            </a:br>
            <a:r>
              <a:rPr lang="en-US" sz="4800" b="1" dirty="0" smtClean="0">
                <a:latin typeface="Algerian" panose="04020705040A02060702" pitchFamily="82" charset="0"/>
              </a:rPr>
              <a:t>doing to support our students</a:t>
            </a:r>
            <a:endParaRPr lang="en-US" sz="4800" b="1" dirty="0">
              <a:latin typeface="Algerian" panose="04020705040A02060702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105400"/>
            <a:ext cx="2041625" cy="1470662"/>
          </a:xfrm>
          <a:prstGeom prst="rect">
            <a:avLst/>
          </a:prstGeom>
        </p:spPr>
      </p:pic>
      <p:pic>
        <p:nvPicPr>
          <p:cNvPr id="7" name="Picture 4" descr="http://www.sel.k12.oh.us/WindowImages/201082611840137_image.jpg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743200"/>
            <a:ext cx="3733800" cy="3352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3200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6201" y="222208"/>
            <a:ext cx="7520940" cy="463592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-US" sz="1800" b="1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b="1" cap="none" dirty="0">
                <a:solidFill>
                  <a:prstClr val="black"/>
                </a:solidFill>
                <a:latin typeface="Franklin Gothic Book"/>
              </a:rPr>
            </a:br>
            <a:r>
              <a:rPr lang="en-US" sz="1800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cap="none" dirty="0">
                <a:solidFill>
                  <a:prstClr val="black"/>
                </a:solidFill>
                <a:latin typeface="Franklin Gothic Book"/>
              </a:rPr>
            </a:br>
            <a:r>
              <a:rPr lang="en-US" sz="1800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cap="none" dirty="0">
                <a:solidFill>
                  <a:prstClr val="black"/>
                </a:solidFill>
                <a:latin typeface="Franklin Gothic Book"/>
              </a:rPr>
            </a:b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400" y="304800"/>
            <a:ext cx="7520940" cy="548640"/>
          </a:xfrm>
          <a:prstGeom prst="rect">
            <a:avLst/>
          </a:prstGeom>
          <a:ln w="101600" cap="flat" cmpd="tri" algn="ctr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prstClr val="black"/>
                </a:solidFill>
              </a:rPr>
              <a:t>How are we preparing for PARCC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" name="AutoShape 4" descr="data:image/jpeg;base64,/9j/4AAQSkZJRgABAQAAAQABAAD/2wCEAAkGBxQSEhUUExQWFRQWFRUVFRUXFBcUFRQUFRUXFhUVFhQYHCggGBonHBcVITEhJSktLi4uGB8zODMsNyguLisBCgoKDg0OGxAQGCwkHyUsLCw3LCssLCwrNzcsNyw3Nzc1MCwrLiwrLC0yNSssLCwsLTcsLCwsNy8sLC0sLCssLP/AABEIALwBDAMBIgACEQEDEQH/xAAcAAABBQEBAQAAAAAAAAAAAAAAAwQFBgcCAQj/xABSEAACAQIDAwYKBQYMBAYDAAABAgMAEQQSIQUTMQYHIkFRcTJSYXKBkZKx0dIUI1OToRVCVMLT4RYkMzViY3OClKKy4hd0wfA0RKOzw/ElQ4P/xAAZAQEAAwEBAAAAAAAAAAAAAAAAAwQFAgH/xAAqEQEAAgEDAgMIAwAAAAAAAAAAAQIDBBESITEysfAFExQjQWGR4SJRwf/aAAwDAQACEQMRAD8A3GiiigK4lfKL13TbHcB30DSeRiDZiCQbHsPUbddRZgxP6UfuV+apI1zQRpixH6Uful+auTFiP0k/dj5qkCtcMtBHFMR+kn7v/dXLLP8ApJ9j/dT9kpNo6CPP0j9IPsn5qTcz/pDeyfnp8YqTeE0Ec0mI/SG9TfPTeWSc8Z2Pfm+epF8OeykHwzdh9VBGOZftPwb56QaSX7Q/5vnqSkwb+KfVSBwL+KfV5Lf9KCPZpftD/m+ekHkl+0Prf56S5S8lGxcaxkugU3uFzFtLa399P22e4AGVtBbgf++qgj2ml+0Prf56bvNL9ofW/wA9SLYCTxG9RpF9nyeI3qNA0baeK/SZfvJf2lJNtPFfpUvty/tKcts+TxG9k0mdnyeI3smgattPF/pUvty/tK4O0sX+ly+3L+0py2zpPEb2TXB2fJ4jeyaBudpYz9Ll9qT9pXn5Rxn6ZL7Un7SnH5Pk8RvUa8+gSeI3qNAh+Ucb+mS+1J+0r38oY39Nk9cn7SlhgZPEb1GuhgJPEb1GgTg2jiweli5WFtAHkXXtvnNWzknyyljkWOdzJExC5mN3jJ0DZuJXtB/capLh2XwgRfhcWpGTge6g+hKKTw56K+aPdSlAUUUUBRRRQFNcfwHfTqmm0OA76Bo/A91S1RBOh7ql6AooooCiiigKKKb7QxiQxvLIbIilmPYALmkRuHFFeKb6ivaAooooCiiigKKKKAooooCiiigKKKKAooooKZznD6iPz/8ApWYyDQ91afzm/wAjH5591ZnIND3UG84XwF81fdStJYTwE81fcKVoCiiigKKKKApntI6Dvp5THap0Xv8A+lA0J0PdUzUEG41O0BRXhNeZx2j10HVFc5x2j116DQe1ReeLae6wBjB6U7qg81TnY93RA/vVeqxPnt2jnxccINxFHci/B5DcgjqOVU9dW9Dj554+3X8LOkpyyx+Vx5pOUf0nC7lz9bh7J5Wit9W3o1X0Dtq9180cjdunBYuObXLfLKB+dE3hC3XbRh5VFfSkUgZQym4IBBHWDqDXftDB7rJvHaXWsw+7vvHaXdFeE15nHaPXVFUdUVznHaPXXVAUUUUBRXDyqvEgd5Ar1JAeBB7jeg6ornOL2uL2va+tu23ZXVAUV4zAanQVwk6nQMpPkINApRXLuBqSBqBqbak2A7ySB6a6oKdzlD6qPzj7hWbuuhrSecf+Ti85vcKzx00NBt2E8BPNX3ClaSwngJ5q+4UrQFFFFAUUUUBUZttrBe8+6pOoXlK1gnefdQNYnqyVUcJJqKt1AniIFkUo6q6MLMrAMpHYVOhr5m529jQ4XaUkcCCONo45MiiyqzZgwUdQ6N7eU19O185c+n86n/l4ffJQWfmw5vcBjdnJNiIS0rPMpcTSobLIyrZVcLoAOqqZyw2TiNh40LhsRKqMolhcNYlbkFJFHRcgjrFiCNK1zmP/AJpi/tJ//ees3599sRz45Io2DfR4ijkG4EjtmZL9oAS/lJHVQa1zc8q/yhgRPIAsiM0cwHg50AOYDqBUq1uq5HVWF7dxxxWLllJvvJWIPYpNkHcFsPRV55EI+A2BiJ36LYlmaEEa5ZESJGt5bFh5LGqXyV2d9IxcUXEM6qfMOj+nJmPorX9m141tklpaGONbXlJ8suSjYSPDTAHJNGpcH8yYrmKdxHDzWrROZ7lHv8OcM5+sgHQ7Wh/N9k9Huy1beVGxFxmFkgawzL0G8R11RvQQPRcV8/7C2jJs3Gh2UhonZJU7V8F1/wCoPaAa6pb4vBNZ8UdfXk9rb4nFNZ8Uev0+jdoYCKdMk0aSpxyyIrrexF7MLX1Prr5T5abMTDY/FQxi0cczBBxyqQGC3PZmt6K+r8HiVlRZEOZHUMpHWrC4NfLvOX/OuN/tv1ErGZjVeS/Nds3E7Pw0rwuJZcPE7yLNKDndAWYKWKDU8MtvJWa7bXGbDxzwwYmQBcrxm5ySRv4OeI9EnQqdPzbi2lb1yDlCbKwTMQqjCQEkkAAbpdSTwrBedLbiY/aTPh/rECxwRlQSZSpYkoBqwLOwFuNgRxoN75BcphtHBR4ggK+qSqOCyJo1r/mnRhfqYVl3L3nRnxE30XZrFULiLfJbeTyM2ULE35iEkAMNTxBA4vcThZtkcm3R+hiMTJZhfWPfkArfqYQoeHA3qmczeCEu1oLjSNZZbdV1Qqv4uD6KDUeTnNHhVUSY/NjMSdXZ5HKKT+aozXcDta9+NhwDra/NRg2BbCbzBT/mywyOBfqDJm4ebY+Wr9RQZDzQx4pNo46LGvJJPFFDGTJI0nRDOVKM2pQghh52ut6nedDnEGzgIYAr4p1za6pCh0DuBxY62XyXOlr238lImKkxd7FoEicW6o3dw1+3pkegV8o7e2o+KnmxDE5pnZ9eoHwF/uqFX0UGr8huREm10GN2pPNNG5O6hLlQ4BsXIFsiEg2CAXte+tXjFc1my3UKMKEI8F43kRwbWvmDa+m9WjZOCEEEUSiyxxpGAOxFCj3U7oMH27sDGbP2jgImxWInwUmNwpi3krsAyzxndyKTbMOItodTYEGt4qM29sZcUsQY2MWIgxCm17NBKr2HZcBlv1ZjUnQVHnDHQi85vcKoLroa0Dl+LpF3v+rVGdNDQbBhfAXzV9wpWksN4C+avupWgKKKKAooooCq9yweyx+c3uqw1VuXb2WLzm9woI7Z0l3XvFXqs52RL9YnnCtGoCvnLn0/nU/8vD75K+ja+cufM/8A5Vv+Xh970Fn5s+RpxezUf6djoAzzAxwzhIujIy6Jl0va511JNWnYfNJs7DOHKyYhgbjfsGUHt3aqqt6Qa55jmB2TGAeEs4PkO9Y2PoIPppLne2/LBEkUEoRpL51U/XZOCkWN1Um4vbU6X43kw4py3ikfVJjxzktFYQ3PPt6N91ho5FbIzPKFIOVwMiKbcCAX07qoHJ7br4OXexhS4BClhmtcFbjXjYsOvjwpk2BcKzMLBcoseN3LZRbt6DnXxa0rklzXRYiBJp5ZFLFrImVdAxUG7A8bX7iK3/k6bDwtO8Nf5eDFxtPRW/4dY+ZrHEFb9rbsC/ZugpqM24jS3maZZpdN4FWa4UCwdnkQXtYLxPV2Vs+z+bbZ8Vjumdh+c8jm/lKghfwqww7IgRGjWJAjKVZcujK17qe0an11TnX4aTvjr5QrTq8dZ/hXyhmnM3yo44KVu1sPfj1l47/5h/e8lZhzl/zrjf7b9RKn+V2w5Nl40bssEuJIJNbkA6qSOJU6HyEHrqn8qcecRi5p2FjKwcjy5FU/iDUOuwx0zU7W9evui1eOOmWvaWq4TmshxmysPJE8iYh8NFIM0jPCzmMNlMbXCqT4treXhWZ8mNvT7Lxe8VelGzRzRMBdgGtJHf8ANYEGxHWOsXB+jubtgdl4Gxv/ABWEekRgH8RWU8/HJjdTpjYx0J7JNbgJlHRb+8ot3p5azlJZ+eKZMZsaPEwnNGJYJwf6Dho9R1EGQXHURWdcy+MEe1oQTYSJLF6SmcD1papjmh25HKk2ycUfqcSr7m5tldgd5GD1E+Gv9IN1kVTeUWwsTsrFBHJV0YPBMBZZMhBWRL6XBtdeo6Hyh9YUVQuRnOjhMXGonkTD4iwDpI2RGbxo5G0IPYTcfibHtblbgsMmebFQqLXtnDO3mot2b0CglsTHmRl7VI9YtXxpJEyAqRZlupHWGXQg+kV9N8j9vYnaOIbEiNodnrGyQBxaTEyMykzkdSAKQPOPHqzPnk5Dvh53xsKFsPKc8uUX3Mp8IsBwRj0s3USb2uKDeNnYtZoo5VN1kRHUjrDqGHvpxWHc0/OXHhohg8axWNf5CaxKqpN93JbUAE6NwA0NrC+uryjwhj3n0qDd+Pvo8vtXtQSlFZ/ieXLY7EJhNlDe2dDicVYiGGEMC6oxHSdgCAR26X1K6BQVflwtxF3v+rVOeLSrvyvW+6/v/q1V3ioNGw3gL5o91KUnh/AXzR7qUoCiiigKKKKAqn84jWWHzm9wq4VSucxrJB5z+4UEFsOT66PzhWpVkfJ5/r4/PFa5QJYmLOpXMy3/ADlNmHcapWO5p9nzSNLLv3kc3Z2xEhZja2pv2ADuAq9UUFY5O8hsPgSfozzopYMyb9mRiO1WuOAAuNbCpnbEuSGRxYMEIVjbRjopJPVmIp9VS5yyzYQRIbPPLHCote5kNiD5MuYnuqTFXleId445WiGSphmmfDxre8pMwzcMoO4wytfU6Rjv3lfQGCwyxRpGvgoqoO5RYe6s15CbJz7QmmtaOK0UQPiQoqJe/b0G70PZWo1b12XlaKx9P9WNXfeYr/QoooqgqIDlpyaTH4cxnout2ifxXsRY/wBE8CPhWS8n+RUDYhY8ekgWRnijIcxlJ11EbleIYBwDwJQ20INbzTLauzExETRtpmsQy6MjqQUkU+MpCkd1WMeeYpOO3hlPTNMUmk9pR/JvktFgVCQPMIxciN5TIgLakgN4OuunWSeun23djxYyB4J1zRva4vY3BBBBHAggG9Pl4C5ues8L+W1e1XQM/Tme2aCCFmBBBBGIkBBBuCDfQ3q2z7ChkgGHnX6RH/X/AFrHsJY63HbxqTooM8xfM1s1ySomjv1JMSP/AFA1PNjc1GzMMwcQb1hw3zGRfu/APpFXeig8VbaDQdlDKCLHUHQjqIr2igpO1+arZs7FtwYmPHcu0a/djoD0CmGE5mNmIwZlmlt1PKQPTuwprRaKBpsvZkOGjEcESRRjgqKFF+s6cT5ad0UUEDyoW5j/AL/6tV94qsvKBbmP+/8Aq1DPHQW+DwV7h7q7riHwR3D3V3QFFFFAUUUUBVF50z0IPPf/AEir1VC52D0MP57/AOkUFY5Nt/GIvPWtkrFeTDfxmHz1raqAooooCoTbmBDuszkiPDpI4VeJcqQTbtA4eWpuk5kvYWuL69w1H42rqttp3e1naUbyb2XuIgD4bauR45JdvRnd7eS3ZUtRRXlrTad5Jned5FZ5+RsThozJAGWWUtdIYwgBQzOjSrc7yRi9i91HRW4PA6HWb/lnGYfMeqQAq0jyTINcWc5DZTGxMcCZFJHSFrsQK8eJT6Dic8LFsRmdQJGuOipxKs62tZfq9BpewOt9aaYJdpNkEjTKSMMHssYAUnB7w5+Af/xdwo624dC7fanKzElcQgZI7CRVfdNmjYLjAEsJL5i0MABNiS/gjMoDtuUGMRXKqrBBNZWjkZmYHHspzl+A+jw6W4MQLXWwe/R8YzM/1xaPfGNzlW5LREJkt4NlPAlTa4tqKebBef6RuzvAqNZ1sohWMw5gNB/KbxkPcTTFuVmIHFobFSVIRiLCZ13rHNouRVs4DR3vdlBBpztHa2Iy4OYNlBhZ5QUZUDM8EZkdVkIyossj2LMvRvc2DAI6bB46FJ1w4mDMcXJHbIVZ3kxpzMW/PI+iFb9otpnqY5R4DENJhjEpkXC5ZizOQ7uXVWC2WzvuRiFINh9aDXmH2ripcLjJBbPHC4gCRHM7iHOkq3Y5gxKkKB18TTHE7baMMuGlaWMkBDJmleQtu1kGHmvdljBaQk5jfMNAtgHGGk2iAmk7NmI6YRQzFIbs9gRGAd9dTmVulkcdAV2z48KuU4kkrJb6tFYHdnpHObMQ/BXy3uMpFtUI+UmLjGUAORHLIBIrs8pH0k2WxuQu6i4Dg9rgstP9k8pMRJiY4iYmjLyLnCMu9VZMShKDMbFRFESdR0+rMtA1jj2g58LEIoWy6r0v/HHN0lDDwcHowzAEAknMS5C455CGaVQZDmyqqgJllMeRu7d3sOJ11pviuVOKMs0cWToGTKWhYld2uMJUqJL8YINTY/WXtZlp1s7bOImbFEEZ0gl3cKq31ciyyrHmuekzKsbcBow6iKBXDRYlMPKbSiRsRA79bmJhBv8AdDzd6LDXQ21tTrkhgpUaeScPvJNxq+XMQkCC3R0BDF7gaXvaoZdvmExiCZ5Y3dAxmBkFycMjrFKXBIG8ditms2YXULlrlOVWMCjOsWbcwuwyMlhKsbNLlLmyIXZTmIHQN2vpQX+iqLJylxSx7xjEF3iJYQuS4MAkzIWcBizMLLoSAQuY2veqCK22OlH3P+rUYy1K7XHSTuf9Wo9loLDFwHcK6rmPgO4V1QFFFFAUUUUBWf8AO6fq8P57/wCkVoFZ7zwfyeH89/8ASKCo8lW/jUP9otbhXz1g8Y0Tq6mzKbjS+o8lWQc4uL8ZfYX4UGw0Vjv/ABGxfjL7C/Cvf+I2K8ZfZX4UGw0VkA5xsV2r7K/Cu15xMT2j1L8tBrlFZQvODiO0epflpVOXs/aPUvy0GpUVmY5cz9v4L8tdjlvP2/gvy0Gk0VnS8tJu38F+Wu15YTdv4L8tBoVFUD+Fs3b+C/LXo5Vzdv4L8tBfqKoQ5VzeN+C/LXQ5Uy+N+C/LQXiaJXUqwDKwKspFwQRYgg8RaucNhkjXKihVuTZRYXYlmNu0kknymqavKaXxvwX5aVXlFL434L8tBcqKqK7ek8b8F+WlF23J434L8KC1UVWV2vJ4/wDlX4V2NqyeP/lX4UFjoqvjacnjf5RXa7Rfxh7IoHe1vCj7n/VpiRXskxYgsb2BA0A42v7q8vQT0fAdwrquY+A7hXVAUUUUBRRRQFZ5zw/yeH/tH/0itDqic7MQMELHRVkNz1C66XPVQZPI1IGSlmkjbRZIyx0Xp3BY8M2W+Ve00DZMxOsmDH/9pD/8dA3MlAkqUg2RGUUtPEGKqSATYEi5AOWuvyTD+kR+0floIwPXavUj+S4R/wCYj9v/AGV59BhH/mI/vP8AZQNo3pzG1dphoB/+9PvR+zpZI8P9un3w/Z0Aj0uhr1Bh/tk++H7Olk+j/ar98vyUBGaciWuE3H2q/fL8ld54PtE++X5KDoSV7mpNpoftE+/X5a4OLh8dPv1+WgXDUorUzGNj8eP79flroY1PGi+/X4UEgrUsjVGLjh40P36/ClF2h/Sw/wDiB8KCXRqWRqiF2gfGw/8AiB8KVXHt4+G/xA+FBMo1Kq9Qq7Qbx8L/AIgfCuxj3+0wn+I/dQTQelUkqCGPf7TCf4j91IYja86sAgwcl1ub4vdga2tfIb0FrR6WVqpZ5RzR2aaPDCO4DGPGiVxc2BCbsX1Ivrwuakk5WwXsTqdAMykk9gANBoicB3V1Xi8BXtAUUUUBRRRQFZzzgcrcjZI5mijibNNLHYsTYjdLfjx1t1kC+hqy8rNt7lN3GfrXHHxFP53f2evqr525UbXGIkyRlDDEb9JyolYXuQRqRa4GutyesUE9tLlpDiFZXkxaobA5kHTsQ2UmNyeoX1FQeFGFeRc82NiidmAmPgC1+H1lyLi3aL1X5ZgbWVV7nc39omlUxOZoxKSY0stlOojBuyqNNTrrfrvQTa4vCI2TfY0oDYSEWBS9g+UTXAtra17U6+m4ZZFjdsepYrYlSNGNgwUzgkeioHHQZGSQou7lBeOIySM26HRTPfW1hob62000pSPFLv8AfYkGUFTIRHIb5sto1ZwwKZbLfW4CjTWgs+0Z8JFiDh0kxs7AhQUB6TEA5VDTXPG1Jy7QwiyboNjmfgVVbEMPCUh5Qbixquyb7AzI7BTNkWZem7GMyAlSwI8KxJsbngaSwUiRb7eK0krJlheOVsiySWzOzxsC2jWsAbnSguck+CbIIJsZiGaLeyLElzCotcSZpQLi+tr29NMvyzgcuZZMa9hmcLGPqxcAFi0wGpYDQn3XreIjlwUk2HJQSMqwyOshsqPlZ0LEAWIy37Ld9d7PjR42wqKXxU08SJIJG3O70spCtZzntYlSBqb9gXX6Rg/oYxay4t13m6eNUBeI2uGkO+yqp6NjfXMPLZGPbuz91vTJjAL5Qpi4nsDiXJe1zYtwBqlHeqHweay7+8lrZC8fQF2NtFIaneBwgxUeGwmHRhiS87SGSRljewJQIpYqDkU3OUHojjrQX3DbRwBwr4l5MVEqkBFkjIactw3BExWTUG/S6NtbCmcPKHZpALzYqK/DPCTdfGBjla4+FZ68rzLFDmXLCJAmaRETpuXdldyo100ub2042qRnwYxpRcMpXc4INNvXawMdzMY87HLGMwsotxOlBeMJjsC8jRyz4jCEIZA2Ji3auoP5v1pJJ1IBGtjbXSo1Nt4NpBEfpiPe1mw4LA2vYxpiC1/IFqk7Qxr4l96+uSONbOyKSkYACggLc26gL27TrUjLEsk8+KwgZYcMYpvrGJlsMtjdy2Zs6kdfVpQWTBbQwcs6wmTExMzZM0kAAVurMFxJYerTrsL0jNj8HvWjjlxUwUkbyLD50IBsXH8ZzFPLaqpgsUDid/Jny73eSZWyS9NukUZSpLXJPRt6BXWEV03uKi0iSRoyCemUlNgpDX4qbXN+BoLA+2cFcgTYplFiXXDjKASBezYkNa5A4ddONqYnBxMQmIxGIRQpaWGDNEpbXKXbEDXh66qGxmRCzS3KMjxkK+V7kArdFcM0ZIser0ijDxyR4ZnIBinO6IBFxJH01JGU2tYmwtfNQWF9rYO1xNiyNLkQKArEE5SWxI10PC400Jp1tGTCRwwzDE4p1mDEBYQChU2KvmnAve/C/A1UcJMghlR813tu7MbB1IJzxhgLEEWYg6g8bGlJ0dMNGr2aOUmSEhvAIssumW9zoCL6EXt10E0+08IFB3+M1vpugDYddzPlI48CeB4UviZcIkOdsTjFkzW3DRZZMpBO81mtk049tVlmj3ABU73PmVrsV3eoKlc1g2YA3A1FuulNqxuqxLLYndq0ThrgwEEIvDWxBsb3FyD1WCYTE4Ymxlxoe4ATJdmuLjLaUjs4nrpzsz6GzO5mx28iFxC0SuZLGxW296ja4NVzFvGUhykiRVtIxditgRuypJuthe4AHk0tXe243WUiYAS2Bdg3RkLC4kFgBqpA00JBNBa12lCzD6rFxldb/Rra6aEK5vpfiCLXqa2byuFxErYrDyMbIzwRojMLdA6nXUdXWO2s1xrRFgYlKAquZS5Nnt08rEklTpa9jXf0a6izRA2uf4wBe+ouDwbq9WnaH1fye2wMVEG4ONHXxW8n9E8QfhUrWF82/K1jxYGaMWkF9JYr2zd/C56jY8DW24LFLKgdDdSPV2g+WgXooooCmG2NpLBGWOpOir4zfDtp1iZ1jUsxsoFyaoG1NpNM7MQLEZVBF8i36vL2mgoHL7b8jExqW3kmsj2NkQ9Wg4kdQ4L31RLMgAUxtb+oues6mSO54+X8K2vLQo1oMLMTdn+U1yYm7PwPxrejSV6DGYsDkiXESajehFisQZclmfp3OVRqpNjrpTfHy53MwMYLNmESxvZB1KQyBGAsAeN/Lc1ukYp3EKD5+wWLyTpM6CXK4coeiHtrlOhAXhpa1tKSnxbNK0uVQxcuBkGRbm4AQi1hpbTqr6SiWnC27KDBuQEaHEyTzqWTDwS4hxlDK+UZcpDaal7gdoqtxY/K+8BGe5a/Rtdr3OS1hx9HVX0+K9hVdeivZqoNB80bB2vHh5t60azdB1CuVK53Fg7XU5rcbdZ66aYPGmN86kZ7NroNWBBIAGh1/wCxX1QETxE9hfhSqxJ4iewvwoPlvY2PihZ2aBZg0TxqHysEdrZZQChuVsdOu/Gm2CxhizZfz42jbzWtf3V9X/R4/s09hfhXDYSP7OP2F+FB8t7I2hHEs4aBJTJE0aFlVty54SrmU6jXQW/CmuHnZFdQNHXK1xe4+PXX1S+Dj+zj+7X4U3lwUf2Uf3a/Cg+Z8DjESKdGhDtIqiNyqlomBJJBK31BtoRSMOMZUeMAZX8IEA620N7aEdXZevpKXBx/ZR/dp8KZy4RPs4/uk+FBhuxYkkwmMUhd4iJMhyKzgK31gDHUA9EeS96iIZSV3eYBGZSSx6KkaZtAbaHUgcBX0A0Ki9kjFxY2jQXHZw4Ug0a+JH92nwoMPkxKJC0NonYurrMhF1HBoyWUE8L17Nh2GFjkzhozKy5bfycgFyL9VxY2662cQL4q6HxR3j3ivd0vCw7rCgxd8RH9GVLw5w+cMM28KldY2+rsbEk3LdVtdKexbPDYRZXxKLHvCoBR3ZHtqgCngQA3Ds7a1vdjsHqroKKDKJY8I2GQfSUEkcjDMIGBZHFwrJ4TWI0bgL2pljtn5Yo5UmEsbM0eYIy5GUAhGDG4JFyBbgK2SugaDEBF0bhh5RZQR2WGfM3fbSpfD7KAgWczoFZt2VOGEpV7EkWYm2gvmFtCO2tejNdtQZJgUWN0mXFAMjAWXCZbjiQURhmBFwSR6eFbFyL5SKLMpJgcm9wQUYG1yp1BH4ixpAV4psb6G3aLj0ig1FWuLjUHUHtr2qlyV2zYiFzoT9Wew+J3dnqq20FO5W4xzJu7EItjpqGJF7nuva3fUB6D6jWg7UwKyKSbhgDZhx7tdDWVbR5UzxuygqQGIF0F9Dagk7+Q+o1zfyH1VAnlpif6v2P31weW2J/q/Y/fQWItSZcVBry2xPZH7H76VXlpiOyP2D8aCcjmFOoph21Xl5YYjsj9k/GlV5Wz9kfsn40FnjnHaKWWcdo9dVePlTMepPZPxpwnKKU9SeyfjQWLejtHroWcAcf+zUENvS/0fZ/fXkvKCUeJ7P76CeGKF7XpymI7/UaqR5STHSyeyerUdfbSn8Kp/wCh7P76C4LP3+o11vhVN/hZP/V+xXh5Wz9kf3YoLg0w7aSeQdtVT+Fk/ZF92KP4WT+LF90tBZJCKaSL3+o1DDlXN4sX3Qo/hZP4sX3YoHs62BJ0HaQQPXTJpU8ZfWKTm5UTHQrERcG2S2oNwdD2gGvRypm8WP2T8aBNnF+I4do6v/v8K83g7R66UblTN2R+yfjSZ5WT9kfsn40Hm9HaKN6O0V4eV8/ZH7J+NJtyyxHZH7J+NAqZBXoemjct8T2R+yfjSTcu8V/V+wfjQSyGu7+Q+o1X35wcX/V+wfjSf/ETGdsfsfvoLQo8h9RoyHxW9k/Cq6nOBjPGT2P30rHy6xZPhL7P76CeXDueEbnuRvhV75PYmSSEGQEMCVueLAAWJHbr+FVbkftKXGEiVzYW0Xog37ev1VeoowoAAsBwFB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990600"/>
            <a:ext cx="83058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Full implementation of Ohio’s New Learning Standards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Math and Literacy programs are aligned to the CCSS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Assessment questions are aligned to New Generation Assessments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Focus on informational text (non fiction), citing evidence, and critical analysis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Focus on fact fluency and problem solving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Use of internet resources including PARCC website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Ongoing professional development for teachers and administrators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30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6201" y="222208"/>
            <a:ext cx="7520940" cy="463592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-US" sz="1800" b="1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b="1" cap="none" dirty="0">
                <a:solidFill>
                  <a:prstClr val="black"/>
                </a:solidFill>
                <a:latin typeface="Franklin Gothic Book"/>
              </a:rPr>
            </a:br>
            <a:r>
              <a:rPr lang="en-US" sz="1800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cap="none" dirty="0">
                <a:solidFill>
                  <a:prstClr val="black"/>
                </a:solidFill>
                <a:latin typeface="Franklin Gothic Book"/>
              </a:rPr>
            </a:br>
            <a:r>
              <a:rPr lang="en-US" sz="1800" cap="none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1800" cap="none" dirty="0">
                <a:solidFill>
                  <a:prstClr val="black"/>
                </a:solidFill>
                <a:latin typeface="Franklin Gothic Book"/>
              </a:rPr>
            </a:b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75731" y="381000"/>
            <a:ext cx="7520940" cy="548640"/>
          </a:xfrm>
          <a:prstGeom prst="rect">
            <a:avLst/>
          </a:prstGeom>
          <a:ln w="101600" cap="flat" cmpd="tri" algn="ctr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>
                <a:solidFill>
                  <a:prstClr val="black"/>
                </a:solidFill>
              </a:rPr>
              <a:t>Now vs. the future</a:t>
            </a:r>
            <a:endParaRPr lang="en-US" sz="3600" b="1" dirty="0">
              <a:solidFill>
                <a:prstClr val="black"/>
              </a:solidFill>
            </a:endParaRPr>
          </a:p>
        </p:txBody>
      </p:sp>
      <p:sp>
        <p:nvSpPr>
          <p:cNvPr id="2" name="AutoShape 4" descr="data:image/jpeg;base64,/9j/4AAQSkZJRgABAQAAAQABAAD/2wCEAAkGBxQSEhUUExQWFRQWFRUVFRUXFBcUFRQUFRUXFhUVFhQYHCggGBonHBcVITEhJSktLi4uGB8zODMsNyguLisBCgoKDg0OGxAQGCwkHyUsLCw3LCssLCwrNzcsNyw3Nzc1MCwrLiwrLC0yNSssLCwsLTcsLCwsNy8sLC0sLCssLP/AABEIALwBDAMBIgACEQEDEQH/xAAcAAABBQEBAQAAAAAAAAAAAAAAAwQFBgcCAQj/xABSEAACAQIDAwYKBQYMBAYDAAABAgMAEQQSIQUTMQYHIkFRcTJSYXKBkZKx0dIUI1OToRVCVMLT4RYkMzViY3OClKKy4hd0wfA0RKOzw/ElQ4P/xAAZAQEAAwEBAAAAAAAAAAAAAAAAAwQFAgH/xAAqEQEAAgEDAgMIAwAAAAAAAAAAAQIDBBESITEysfAFExQjQWGR4SJRwf/aAAwDAQACEQMRAD8A3GiiigK4lfKL13TbHcB30DSeRiDZiCQbHsPUbddRZgxP6UfuV+apI1zQRpixH6Uful+auTFiP0k/dj5qkCtcMtBHFMR+kn7v/dXLLP8ApJ9j/dT9kpNo6CPP0j9IPsn5qTcz/pDeyfnp8YqTeE0Ec0mI/SG9TfPTeWSc8Z2Pfm+epF8OeykHwzdh9VBGOZftPwb56QaSX7Q/5vnqSkwb+KfVSBwL+KfV5Lf9KCPZpftD/m+ekHkl+0Prf56S5S8lGxcaxkugU3uFzFtLa399P22e4AGVtBbgf++qgj2ml+0Prf56bvNL9ofW/wA9SLYCTxG9RpF9nyeI3qNA0baeK/SZfvJf2lJNtPFfpUvty/tKcts+TxG9k0mdnyeI3smgattPF/pUvty/tK4O0sX+ly+3L+0py2zpPEb2TXB2fJ4jeyaBudpYz9Ll9qT9pXn5Rxn6ZL7Un7SnH5Pk8RvUa8+gSeI3qNAh+Ucb+mS+1J+0r38oY39Nk9cn7SlhgZPEb1GuhgJPEb1GgTg2jiweli5WFtAHkXXtvnNWzknyyljkWOdzJExC5mN3jJ0DZuJXtB/capLh2XwgRfhcWpGTge6g+hKKTw56K+aPdSlAUUUUBRRRQFNcfwHfTqmm0OA76Bo/A91S1RBOh7ql6AooooCiiigKKKb7QxiQxvLIbIilmPYALmkRuHFFeKb6ivaAooooCiiigKKKKAooooCiiigKKKKAooooKZznD6iPz/8ApWYyDQ91afzm/wAjH5591ZnIND3UG84XwF81fdStJYTwE81fcKVoCiiigKKKKApntI6Dvp5THap0Xv8A+lA0J0PdUzUEG41O0BRXhNeZx2j10HVFc5x2j116DQe1ReeLae6wBjB6U7qg81TnY93RA/vVeqxPnt2jnxccINxFHci/B5DcgjqOVU9dW9Dj554+3X8LOkpyyx+Vx5pOUf0nC7lz9bh7J5Wit9W3o1X0Dtq9180cjdunBYuObXLfLKB+dE3hC3XbRh5VFfSkUgZQym4IBBHWDqDXftDB7rJvHaXWsw+7vvHaXdFeE15nHaPXVFUdUVznHaPXXVAUUUUBRXDyqvEgd5Ar1JAeBB7jeg6ornOL2uL2va+tu23ZXVAUV4zAanQVwk6nQMpPkINApRXLuBqSBqBqbak2A7ySB6a6oKdzlD6qPzj7hWbuuhrSecf+Ti85vcKzx00NBt2E8BPNX3ClaSwngJ5q+4UrQFFFFAUUUUBUZttrBe8+6pOoXlK1gnefdQNYnqyVUcJJqKt1AniIFkUo6q6MLMrAMpHYVOhr5m529jQ4XaUkcCCONo45MiiyqzZgwUdQ6N7eU19O185c+n86n/l4ffJQWfmw5vcBjdnJNiIS0rPMpcTSobLIyrZVcLoAOqqZyw2TiNh40LhsRKqMolhcNYlbkFJFHRcgjrFiCNK1zmP/AJpi/tJ//ees3599sRz45Io2DfR4ijkG4EjtmZL9oAS/lJHVQa1zc8q/yhgRPIAsiM0cwHg50AOYDqBUq1uq5HVWF7dxxxWLllJvvJWIPYpNkHcFsPRV55EI+A2BiJ36LYlmaEEa5ZESJGt5bFh5LGqXyV2d9IxcUXEM6qfMOj+nJmPorX9m141tklpaGONbXlJ8suSjYSPDTAHJNGpcH8yYrmKdxHDzWrROZ7lHv8OcM5+sgHQ7Wh/N9k9Huy1beVGxFxmFkgawzL0G8R11RvQQPRcV8/7C2jJs3Gh2UhonZJU7V8F1/wCoPaAa6pb4vBNZ8UdfXk9rb4nFNZ8Uev0+jdoYCKdMk0aSpxyyIrrexF7MLX1Prr5T5abMTDY/FQxi0cczBBxyqQGC3PZmt6K+r8HiVlRZEOZHUMpHWrC4NfLvOX/OuN/tv1ErGZjVeS/Nds3E7Pw0rwuJZcPE7yLNKDndAWYKWKDU8MtvJWa7bXGbDxzwwYmQBcrxm5ySRv4OeI9EnQqdPzbi2lb1yDlCbKwTMQqjCQEkkAAbpdSTwrBedLbiY/aTPh/rECxwRlQSZSpYkoBqwLOwFuNgRxoN75BcphtHBR4ggK+qSqOCyJo1r/mnRhfqYVl3L3nRnxE30XZrFULiLfJbeTyM2ULE35iEkAMNTxBA4vcThZtkcm3R+hiMTJZhfWPfkArfqYQoeHA3qmczeCEu1oLjSNZZbdV1Qqv4uD6KDUeTnNHhVUSY/NjMSdXZ5HKKT+aozXcDta9+NhwDra/NRg2BbCbzBT/mywyOBfqDJm4ebY+Wr9RQZDzQx4pNo46LGvJJPFFDGTJI0nRDOVKM2pQghh52ut6nedDnEGzgIYAr4p1za6pCh0DuBxY62XyXOlr238lImKkxd7FoEicW6o3dw1+3pkegV8o7e2o+KnmxDE5pnZ9eoHwF/uqFX0UGr8huREm10GN2pPNNG5O6hLlQ4BsXIFsiEg2CAXte+tXjFc1my3UKMKEI8F43kRwbWvmDa+m9WjZOCEEEUSiyxxpGAOxFCj3U7oMH27sDGbP2jgImxWInwUmNwpi3krsAyzxndyKTbMOItodTYEGt4qM29sZcUsQY2MWIgxCm17NBKr2HZcBlv1ZjUnQVHnDHQi85vcKoLroa0Dl+LpF3v+rVGdNDQbBhfAXzV9wpWksN4C+avupWgKKKKAooooCq9yweyx+c3uqw1VuXb2WLzm9woI7Z0l3XvFXqs52RL9YnnCtGoCvnLn0/nU/8vD75K+ja+cufM/8A5Vv+Xh970Fn5s+RpxezUf6djoAzzAxwzhIujIy6Jl0va511JNWnYfNJs7DOHKyYhgbjfsGUHt3aqqt6Qa55jmB2TGAeEs4PkO9Y2PoIPppLne2/LBEkUEoRpL51U/XZOCkWN1Um4vbU6X43kw4py3ikfVJjxzktFYQ3PPt6N91ho5FbIzPKFIOVwMiKbcCAX07qoHJ7br4OXexhS4BClhmtcFbjXjYsOvjwpk2BcKzMLBcoseN3LZRbt6DnXxa0rklzXRYiBJp5ZFLFrImVdAxUG7A8bX7iK3/k6bDwtO8Nf5eDFxtPRW/4dY+ZrHEFb9rbsC/ZugpqM24jS3maZZpdN4FWa4UCwdnkQXtYLxPV2Vs+z+bbZ8Vjumdh+c8jm/lKghfwqww7IgRGjWJAjKVZcujK17qe0an11TnX4aTvjr5QrTq8dZ/hXyhmnM3yo44KVu1sPfj1l47/5h/e8lZhzl/zrjf7b9RKn+V2w5Nl40bssEuJIJNbkA6qSOJU6HyEHrqn8qcecRi5p2FjKwcjy5FU/iDUOuwx0zU7W9evui1eOOmWvaWq4TmshxmysPJE8iYh8NFIM0jPCzmMNlMbXCqT4treXhWZ8mNvT7Lxe8VelGzRzRMBdgGtJHf8ANYEGxHWOsXB+jubtgdl4Gxv/ABWEekRgH8RWU8/HJjdTpjYx0J7JNbgJlHRb+8ot3p5azlJZ+eKZMZsaPEwnNGJYJwf6Dho9R1EGQXHURWdcy+MEe1oQTYSJLF6SmcD1papjmh25HKk2ycUfqcSr7m5tldgd5GD1E+Gv9IN1kVTeUWwsTsrFBHJV0YPBMBZZMhBWRL6XBtdeo6Hyh9YUVQuRnOjhMXGonkTD4iwDpI2RGbxo5G0IPYTcfibHtblbgsMmebFQqLXtnDO3mot2b0CglsTHmRl7VI9YtXxpJEyAqRZlupHWGXQg+kV9N8j9vYnaOIbEiNodnrGyQBxaTEyMykzkdSAKQPOPHqzPnk5Dvh53xsKFsPKc8uUX3Mp8IsBwRj0s3USb2uKDeNnYtZoo5VN1kRHUjrDqGHvpxWHc0/OXHhohg8axWNf5CaxKqpN93JbUAE6NwA0NrC+uryjwhj3n0qDd+Pvo8vtXtQSlFZ/ieXLY7EJhNlDe2dDicVYiGGEMC6oxHSdgCAR26X1K6BQVflwtxF3v+rVOeLSrvyvW+6/v/q1V3ioNGw3gL5o91KUnh/AXzR7qUoCiiigKKKKAqn84jWWHzm9wq4VSucxrJB5z+4UEFsOT66PzhWpVkfJ5/r4/PFa5QJYmLOpXMy3/ADlNmHcapWO5p9nzSNLLv3kc3Z2xEhZja2pv2ADuAq9UUFY5O8hsPgSfozzopYMyb9mRiO1WuOAAuNbCpnbEuSGRxYMEIVjbRjopJPVmIp9VS5yyzYQRIbPPLHCote5kNiD5MuYnuqTFXleId445WiGSphmmfDxre8pMwzcMoO4wytfU6Rjv3lfQGCwyxRpGvgoqoO5RYe6s15CbJz7QmmtaOK0UQPiQoqJe/b0G70PZWo1b12XlaKx9P9WNXfeYr/QoooqgqIDlpyaTH4cxnout2ifxXsRY/wBE8CPhWS8n+RUDYhY8ekgWRnijIcxlJ11EbleIYBwDwJQ20INbzTLauzExETRtpmsQy6MjqQUkU+MpCkd1WMeeYpOO3hlPTNMUmk9pR/JvktFgVCQPMIxciN5TIgLakgN4OuunWSeun23djxYyB4J1zRva4vY3BBBBHAggG9Pl4C5ues8L+W1e1XQM/Tme2aCCFmBBBBGIkBBBuCDfQ3q2z7ChkgGHnX6RH/X/AFrHsJY63HbxqTooM8xfM1s1ySomjv1JMSP/AFA1PNjc1GzMMwcQb1hw3zGRfu/APpFXeig8VbaDQdlDKCLHUHQjqIr2igpO1+arZs7FtwYmPHcu0a/djoD0CmGE5mNmIwZlmlt1PKQPTuwprRaKBpsvZkOGjEcESRRjgqKFF+s6cT5ad0UUEDyoW5j/AL/6tV94qsvKBbmP+/8Aq1DPHQW+DwV7h7q7riHwR3D3V3QFFFFAUUUUBVF50z0IPPf/AEir1VC52D0MP57/AOkUFY5Nt/GIvPWtkrFeTDfxmHz1raqAooooCoTbmBDuszkiPDpI4VeJcqQTbtA4eWpuk5kvYWuL69w1H42rqttp3e1naUbyb2XuIgD4bauR45JdvRnd7eS3ZUtRRXlrTad5Jned5FZ5+RsThozJAGWWUtdIYwgBQzOjSrc7yRi9i91HRW4PA6HWb/lnGYfMeqQAq0jyTINcWc5DZTGxMcCZFJHSFrsQK8eJT6Dic8LFsRmdQJGuOipxKs62tZfq9BpewOt9aaYJdpNkEjTKSMMHssYAUnB7w5+Af/xdwo624dC7fanKzElcQgZI7CRVfdNmjYLjAEsJL5i0MABNiS/gjMoDtuUGMRXKqrBBNZWjkZmYHHspzl+A+jw6W4MQLXWwe/R8YzM/1xaPfGNzlW5LREJkt4NlPAlTa4tqKebBef6RuzvAqNZ1sohWMw5gNB/KbxkPcTTFuVmIHFobFSVIRiLCZ13rHNouRVs4DR3vdlBBpztHa2Iy4OYNlBhZ5QUZUDM8EZkdVkIyossj2LMvRvc2DAI6bB46FJ1w4mDMcXJHbIVZ3kxpzMW/PI+iFb9otpnqY5R4DENJhjEpkXC5ZizOQ7uXVWC2WzvuRiFINh9aDXmH2ripcLjJBbPHC4gCRHM7iHOkq3Y5gxKkKB18TTHE7baMMuGlaWMkBDJmleQtu1kGHmvdljBaQk5jfMNAtgHGGk2iAmk7NmI6YRQzFIbs9gRGAd9dTmVulkcdAV2z48KuU4kkrJb6tFYHdnpHObMQ/BXy3uMpFtUI+UmLjGUAORHLIBIrs8pH0k2WxuQu6i4Dg9rgstP9k8pMRJiY4iYmjLyLnCMu9VZMShKDMbFRFESdR0+rMtA1jj2g58LEIoWy6r0v/HHN0lDDwcHowzAEAknMS5C455CGaVQZDmyqqgJllMeRu7d3sOJ11pviuVOKMs0cWToGTKWhYld2uMJUqJL8YINTY/WXtZlp1s7bOImbFEEZ0gl3cKq31ciyyrHmuekzKsbcBow6iKBXDRYlMPKbSiRsRA79bmJhBv8AdDzd6LDXQ21tTrkhgpUaeScPvJNxq+XMQkCC3R0BDF7gaXvaoZdvmExiCZ5Y3dAxmBkFycMjrFKXBIG8ditms2YXULlrlOVWMCjOsWbcwuwyMlhKsbNLlLmyIXZTmIHQN2vpQX+iqLJylxSx7xjEF3iJYQuS4MAkzIWcBizMLLoSAQuY2veqCK22OlH3P+rUYy1K7XHSTuf9Wo9loLDFwHcK6rmPgO4V1QFFFFAUUUUBWf8AO6fq8P57/wCkVoFZ7zwfyeH89/8ASKCo8lW/jUP9otbhXz1g8Y0Tq6mzKbjS+o8lWQc4uL8ZfYX4UGw0Vjv/ABGxfjL7C/Cvf+I2K8ZfZX4UGw0VkA5xsV2r7K/Cu15xMT2j1L8tBrlFZQvODiO0epflpVOXs/aPUvy0GpUVmY5cz9v4L8tdjlvP2/gvy0Gk0VnS8tJu38F+Wu15YTdv4L8tBoVFUD+Fs3b+C/LXo5Vzdv4L8tBfqKoQ5VzeN+C/LXQ5Uy+N+C/LQXiaJXUqwDKwKspFwQRYgg8RaucNhkjXKihVuTZRYXYlmNu0kknymqavKaXxvwX5aVXlFL434L8tBcqKqK7ek8b8F+WlF23J434L8KC1UVWV2vJ4/wDlX4V2NqyeP/lX4UFjoqvjacnjf5RXa7Rfxh7IoHe1vCj7n/VpiRXskxYgsb2BA0A42v7q8vQT0fAdwrquY+A7hXVAUUUUBRRRQFZ5zw/yeH/tH/0itDqic7MQMELHRVkNz1C66XPVQZPI1IGSlmkjbRZIyx0Xp3BY8M2W+Ve00DZMxOsmDH/9pD/8dA3MlAkqUg2RGUUtPEGKqSATYEi5AOWuvyTD+kR+0floIwPXavUj+S4R/wCYj9v/AGV59BhH/mI/vP8AZQNo3pzG1dphoB/+9PvR+zpZI8P9un3w/Z0Aj0uhr1Bh/tk++H7Olk+j/ar98vyUBGaciWuE3H2q/fL8ld54PtE++X5KDoSV7mpNpoftE+/X5a4OLh8dPv1+WgXDUorUzGNj8eP79flroY1PGi+/X4UEgrUsjVGLjh40P36/ClF2h/Sw/wDiB8KCXRqWRqiF2gfGw/8AiB8KVXHt4+G/xA+FBMo1Kq9Qq7Qbx8L/AIgfCuxj3+0wn+I/dQTQelUkqCGPf7TCf4j91IYja86sAgwcl1ub4vdga2tfIb0FrR6WVqpZ5RzR2aaPDCO4DGPGiVxc2BCbsX1Ivrwuakk5WwXsTqdAMykk9gANBoicB3V1Xi8BXtAUUUUBRRRQFZzzgcrcjZI5mijibNNLHYsTYjdLfjx1t1kC+hqy8rNt7lN3GfrXHHxFP53f2evqr525UbXGIkyRlDDEb9JyolYXuQRqRa4GutyesUE9tLlpDiFZXkxaobA5kHTsQ2UmNyeoX1FQeFGFeRc82NiidmAmPgC1+H1lyLi3aL1X5ZgbWVV7nc39omlUxOZoxKSY0stlOojBuyqNNTrrfrvQTa4vCI2TfY0oDYSEWBS9g+UTXAtra17U6+m4ZZFjdsepYrYlSNGNgwUzgkeioHHQZGSQou7lBeOIySM26HRTPfW1hob62000pSPFLv8AfYkGUFTIRHIb5sto1ZwwKZbLfW4CjTWgs+0Z8JFiDh0kxs7AhQUB6TEA5VDTXPG1Jy7QwiyboNjmfgVVbEMPCUh5Qbixquyb7AzI7BTNkWZem7GMyAlSwI8KxJsbngaSwUiRb7eK0krJlheOVsiySWzOzxsC2jWsAbnSguck+CbIIJsZiGaLeyLElzCotcSZpQLi+tr29NMvyzgcuZZMa9hmcLGPqxcAFi0wGpYDQn3XreIjlwUk2HJQSMqwyOshsqPlZ0LEAWIy37Ld9d7PjR42wqKXxU08SJIJG3O70spCtZzntYlSBqb9gXX6Rg/oYxay4t13m6eNUBeI2uGkO+yqp6NjfXMPLZGPbuz91vTJjAL5Qpi4nsDiXJe1zYtwBqlHeqHweay7+8lrZC8fQF2NtFIaneBwgxUeGwmHRhiS87SGSRljewJQIpYqDkU3OUHojjrQX3DbRwBwr4l5MVEqkBFkjIactw3BExWTUG/S6NtbCmcPKHZpALzYqK/DPCTdfGBjla4+FZ68rzLFDmXLCJAmaRETpuXdldyo100ub2042qRnwYxpRcMpXc4INNvXawMdzMY87HLGMwsotxOlBeMJjsC8jRyz4jCEIZA2Ji3auoP5v1pJJ1IBGtjbXSo1Nt4NpBEfpiPe1mw4LA2vYxpiC1/IFqk7Qxr4l96+uSONbOyKSkYACggLc26gL27TrUjLEsk8+KwgZYcMYpvrGJlsMtjdy2Zs6kdfVpQWTBbQwcs6wmTExMzZM0kAAVurMFxJYerTrsL0jNj8HvWjjlxUwUkbyLD50IBsXH8ZzFPLaqpgsUDid/Jny73eSZWyS9NukUZSpLXJPRt6BXWEV03uKi0iSRoyCemUlNgpDX4qbXN+BoLA+2cFcgTYplFiXXDjKASBezYkNa5A4ddONqYnBxMQmIxGIRQpaWGDNEpbXKXbEDXh66qGxmRCzS3KMjxkK+V7kArdFcM0ZIser0ijDxyR4ZnIBinO6IBFxJH01JGU2tYmwtfNQWF9rYO1xNiyNLkQKArEE5SWxI10PC400Jp1tGTCRwwzDE4p1mDEBYQChU2KvmnAve/C/A1UcJMghlR813tu7MbB1IJzxhgLEEWYg6g8bGlJ0dMNGr2aOUmSEhvAIssumW9zoCL6EXt10E0+08IFB3+M1vpugDYddzPlI48CeB4UviZcIkOdsTjFkzW3DRZZMpBO81mtk049tVlmj3ABU73PmVrsV3eoKlc1g2YA3A1FuulNqxuqxLLYndq0ThrgwEEIvDWxBsb3FyD1WCYTE4Ymxlxoe4ATJdmuLjLaUjs4nrpzsz6GzO5mx28iFxC0SuZLGxW296ja4NVzFvGUhykiRVtIxditgRuypJuthe4AHk0tXe243WUiYAS2Bdg3RkLC4kFgBqpA00JBNBa12lCzD6rFxldb/Rra6aEK5vpfiCLXqa2byuFxErYrDyMbIzwRojMLdA6nXUdXWO2s1xrRFgYlKAquZS5Nnt08rEklTpa9jXf0a6izRA2uf4wBe+ouDwbq9WnaH1fye2wMVEG4ONHXxW8n9E8QfhUrWF82/K1jxYGaMWkF9JYr2zd/C56jY8DW24LFLKgdDdSPV2g+WgXooooCmG2NpLBGWOpOir4zfDtp1iZ1jUsxsoFyaoG1NpNM7MQLEZVBF8i36vL2mgoHL7b8jExqW3kmsj2NkQ9Wg4kdQ4L31RLMgAUxtb+oues6mSO54+X8K2vLQo1oMLMTdn+U1yYm7PwPxrejSV6DGYsDkiXESajehFisQZclmfp3OVRqpNjrpTfHy53MwMYLNmESxvZB1KQyBGAsAeN/Lc1ukYp3EKD5+wWLyTpM6CXK4coeiHtrlOhAXhpa1tKSnxbNK0uVQxcuBkGRbm4AQi1hpbTqr6SiWnC27KDBuQEaHEyTzqWTDwS4hxlDK+UZcpDaal7gdoqtxY/K+8BGe5a/Rtdr3OS1hx9HVX0+K9hVdeivZqoNB80bB2vHh5t60azdB1CuVK53Fg7XU5rcbdZ66aYPGmN86kZ7NroNWBBIAGh1/wCxX1QETxE9hfhSqxJ4iewvwoPlvY2PihZ2aBZg0TxqHysEdrZZQChuVsdOu/Gm2CxhizZfz42jbzWtf3V9X/R4/s09hfhXDYSP7OP2F+FB8t7I2hHEs4aBJTJE0aFlVty54SrmU6jXQW/CmuHnZFdQNHXK1xe4+PXX1S+Dj+zj+7X4U3lwUf2Uf3a/Cg+Z8DjESKdGhDtIqiNyqlomBJJBK31BtoRSMOMZUeMAZX8IEA620N7aEdXZevpKXBx/ZR/dp8KZy4RPs4/uk+FBhuxYkkwmMUhd4iJMhyKzgK31gDHUA9EeS96iIZSV3eYBGZSSx6KkaZtAbaHUgcBX0A0Ki9kjFxY2jQXHZw4Ug0a+JH92nwoMPkxKJC0NonYurrMhF1HBoyWUE8L17Nh2GFjkzhozKy5bfycgFyL9VxY2662cQL4q6HxR3j3ivd0vCw7rCgxd8RH9GVLw5w+cMM28KldY2+rsbEk3LdVtdKexbPDYRZXxKLHvCoBR3ZHtqgCngQA3Ds7a1vdjsHqroKKDKJY8I2GQfSUEkcjDMIGBZHFwrJ4TWI0bgL2pljtn5Yo5UmEsbM0eYIy5GUAhGDG4JFyBbgK2SugaDEBF0bhh5RZQR2WGfM3fbSpfD7KAgWczoFZt2VOGEpV7EkWYm2gvmFtCO2tejNdtQZJgUWN0mXFAMjAWXCZbjiQURhmBFwSR6eFbFyL5SKLMpJgcm9wQUYG1yp1BH4ixpAV4psb6G3aLj0ig1FWuLjUHUHtr2qlyV2zYiFzoT9Wew+J3dnqq20FO5W4xzJu7EItjpqGJF7nuva3fUB6D6jWg7UwKyKSbhgDZhx7tdDWVbR5UzxuygqQGIF0F9Dagk7+Q+o1zfyH1VAnlpif6v2P31weW2J/q/Y/fQWItSZcVBry2xPZH7H76VXlpiOyP2D8aCcjmFOoph21Xl5YYjsj9k/GlV5Wz9kfsn40FnjnHaKWWcdo9dVePlTMepPZPxpwnKKU9SeyfjQWLejtHroWcAcf+zUENvS/0fZ/fXkvKCUeJ7P76CeGKF7XpymI7/UaqR5STHSyeyerUdfbSn8Kp/wCh7P76C4LP3+o11vhVN/hZP/V+xXh5Wz9kf3YoLg0w7aSeQdtVT+Fk/ZF92KP4WT+LF90tBZJCKaSL3+o1DDlXN4sX3Qo/hZP4sX3YoHs62BJ0HaQQPXTJpU8ZfWKTm5UTHQrERcG2S2oNwdD2gGvRypm8WP2T8aBNnF+I4do6v/v8K83g7R66UblTN2R+yfjSZ5WT9kfsn40Hm9HaKN6O0V4eV8/ZH7J+NJtyyxHZH7J+NAqZBXoemjct8T2R+yfjSTcu8V/V+wfjQSyGu7+Q+o1X35wcX/V+wfjSf/ETGdsfsfvoLQo8h9RoyHxW9k/Cq6nOBjPGT2P30rHy6xZPhL7P76CeXDueEbnuRvhV75PYmSSEGQEMCVueLAAWJHbr+FVbkftKXGEiVzYW0Xog37ev1VeoowoAAsBwFB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1600200"/>
            <a:ext cx="8305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2014-2015 school year PARCC  and AIR will be done with paper and pencil </a:t>
            </a:r>
          </a:p>
          <a:p>
            <a:endParaRPr lang="en-US" sz="3200" b="1" dirty="0"/>
          </a:p>
          <a:p>
            <a:r>
              <a:rPr lang="en-US" sz="3200" b="1" dirty="0" smtClean="0"/>
              <a:t>2015-2016 school year PARCC and AIR will be computer-based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4531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help prepare your child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/>
              <a:t>Expose to literature and support them in making connections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/>
              <a:t>Practice automaticity of math facts!!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/>
              <a:t>Encourage multi-step mathematical problem solving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/>
              <a:t>Have  them justify their answers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/>
              <a:t>Practice typing as much as possible (see SEL website  -student links)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/>
              <a:t>Utilize the PARCC Sample Questions &amp; Practice Tests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/>
              <a:t>Utilize the resources on the SEL, ODE, PARCC </a:t>
            </a:r>
            <a:r>
              <a:rPr lang="en-US" sz="2000" smtClean="0"/>
              <a:t>, NWOCA and </a:t>
            </a:r>
            <a:r>
              <a:rPr lang="en-US" sz="2000" dirty="0" smtClean="0"/>
              <a:t>National PTA websites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/>
              <a:t>Daily sustained reading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1431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Parent resources		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 smtClean="0"/>
              <a:t>www.parcconline.org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u="sng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 smtClean="0"/>
              <a:t>http://nextgen.nwoca.org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u="sng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 smtClean="0"/>
              <a:t>www.sel.k12.oh.us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 smtClean="0"/>
              <a:t>http</a:t>
            </a:r>
            <a:r>
              <a:rPr lang="en-US" sz="2800" u="sng" dirty="0"/>
              <a:t>://education.ohio.gov/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u="sng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Common </a:t>
            </a:r>
            <a:r>
              <a:rPr lang="en-US" sz="2800" dirty="0"/>
              <a:t>Core Resources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 smtClean="0"/>
              <a:t>http</a:t>
            </a:r>
            <a:r>
              <a:rPr lang="en-US" sz="2800" u="sng" dirty="0"/>
              <a:t>://</a:t>
            </a:r>
            <a:r>
              <a:rPr lang="en-US" sz="2800" u="sng" dirty="0" smtClean="0"/>
              <a:t>www.pta.org/commoncore </a:t>
            </a:r>
            <a:endParaRPr lang="en-US" sz="2800" u="sng" dirty="0"/>
          </a:p>
        </p:txBody>
      </p:sp>
      <p:pic>
        <p:nvPicPr>
          <p:cNvPr id="6149" name="Picture 5" descr="http://t0.gstatic.com/images?q=tbn:ANd9GcSIRGVUXRQAiF0bmLLXX9xDD3-MgigaHMkVMEOjWsrWbMB6-ij8XRB_3v6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897" y="914400"/>
            <a:ext cx="2886075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7" descr="data:image/png;base64,iVBORw0KGgoAAAANSUhEUgAAAGQAAAA5CAMAAAD3LH5PAAAApVBMVEUAPHH///8AO3AAOW8ANm0ANW0AM2wMTH7V3eUAP3QAQ3f5+/wAPHIAMWsAOnFLb5XCztry9fhkiKjt8vbg5+6lus3P2uRSdZkRRngzW4ajtMe2xtUgVYR9l7Hl6/GVqb5wkK4AJmY5Y40eS3tbfqCEoLmOqcF/mrRshaNYfZ+qv9EALGmAl7F4j6pNbpJJdZsVVIQ9apNBY4ssYY6Upbs6W4SZs8fds1xKAAAHdklEQVRYhe1YWXerOBK2EBiLfTMIEIbLahM7BNuX///TpoRIOk76duOceZiHqZNDJLlUn2pVwWbznQwJ480GHtJfaxKM8cPKF8J8zxOkMVZtJP78SyYhG1xdr9ofUSrY8wThMnWmeGunTrblKnC5Y1PEZub7oyyUAnW5xjM/55DI3sn/fIK/AYkQ0u9GjdD+BWNCiII3GQrqlzp1YsxXZLwxLKwYfIBlQgwZGwEKtScMhm0XoeB10NH0ws5Jn5xJ6SA3vY5t84bjc5KcmTLmF/ueFBTPHJfKCpHzNAjqTy6aql73d66bnXSEDsfCd29x6uq662ge8gMd+Z4V6i7n+AGIHrhu76JcK1pvCGD7hA5nrdPRrUOHrnGRVyPdmXy0J03rnXYo1X4Akuzh7GCucQpBrfAFfBL9ApCxR06l7tC+Bs3UEKUmcADrT0BQwkIAaSMdOV6IQrPjjgeQco+cmAVoApAaQPYDQk4R/gRER71R+ABSIPfuHdAOQNDOzsBcBdL3vY4GT2iyz5DbFAGA7J4DsezgkFAjCQ7N1fH9MDyERhQewPHB4UZzcFeQbz0/rNXUn+IdcOwOveoc0mfyxKjsqCRYjaLYii+XkkWRtrnVUQUDiol9uYwWZpFdkTEqlRtwxJGtlbBnPQbYS9nKWJL5U97yhyJJfCBvFSzBjyb842P4VcaKaSp8AtxPKAKkfiayxV+XFqLkcU7+qYB+VWQMd5/I6VQZ/0533yg8Fp8ZA4dVZbUWxfLQA+m72zY6oG+0G52HeXDzWm8lioGzr+IOpHa/gySn4AuoVxRsJYjRfpPXHb9jBKdcf1hw1KEYVoaxtJkWK4Xhzl/2F8Fs92Xq83EyhgJsFwiwXtZUstIn0iYVNrpp2lsnxAZsJjVcFHvjk/NswsOo1rv5UIkprQ8uKkTtKoyVWPj2AAGG8bYUngmvMJOZOMve3Eazb/TGXAsBIExEklPBtbdICuayZOZCkZzCDNeCbZCV4zzSi+0TIDdx3h5E4UWTkNsaqyKaDjXHoAIxsLB8mW2q18p6EHkQ553g9MrrTgDyQ5qecHDKOMhvYdTWlIxuXteHtSAGxuYC0hlYXvYjj7ctltDKPcsG9CqFCMFYkQ2hk8sUa5XjJe1UeHux3RuLYhLB5atwdiXy390OilTCWektK4oFvCk8tuZGwWz3nlpulL4PwSaALyfCKsnsH1s4ru7QJwqiNRaTy49KcbCXpICOYY6mOFzcDoIMRSRswPrPIGG5RhM5CvSlVuzGAOlAhzBhYJ+NImIIigdHVEX87omD3jforg693xpzxZdztgiLs3vTNNnxOucIpuLMbsctshWFWj/Kx+acL3l1Odd0XcoTSwmWQCWcoA2VhI7CW8GNN/yK8x4D0KIu1wA4zlgFwWNYFS7dVxg6aWnZJ1n3xe0KrMijsFBCMbxmHMWGYrsWAwTchICJfrbve+q7NreWmYjIPvIenywBdnoi4ZUlFx9fBKzj4iluPPy2eIH7WVrqC7rJ60G2IpVR9vlqwJU4+5z6m+1SR+5zxlRL8r490dqZ7Ry5/vHBWq9LbdTm+F1uq7ki4qoXG1ZG1kxyneRAzUNeGXbCqeevXuCffJ51FWeRqmLecF97Kc7y4MWJ0+MqoRoQFYKINhNZeIig9RAcRZrpbxeX1YfJl9n/Ki3JCBfIPDL+7bxfzLwqPcEV4j+MCPcX/RfTP7rGWOMpKW49HrNjR6IpwlBO9uM/ZgM+eZ8juRqG6p3fgGZc4t8A5oGEpWWC8dXJTXhNiBLjGF4USRn9Yc5riae6IT6FzF9Dln/Wpamk+XsJf5BT170fCmuMGhWhFSYwoLTSqESpZMQlraY7i4nBGL72xy2Jr7sZBFdwz1JSUbhKK/7Bg8ZMrkpmaYwRrJUxlWkM4uAuX9INV7ZXly0dGsoHmXcaMlLX2mVommrae2lttSkBEC2rG58XSMzGKf6dxYVH7KFTo/6o5sPYDs1FzadKbU7tMa6HpMTVOApzScRrvNPY01MTdTBIPTbmtyK67Nk1qqakSifiHTjIeWJjAJpglrGms3u7Kcp8bGic3tUudgpycex7WuUtfR3zyXYmUyJLwmI2dUyzG60r246RsQfFAYymLZEVNt1/5RMZAg6SNgYNB1PZHgucFa/7ty7KpltlyOfes1V3NK/p5dKTw8lUKidh19L8CBL8u48M49jUJZtsAxctlTSvYWYeVnSs9vmvZNqcfPKaHhOHxr5ne5ss01q1OMetnXuY8rsmjV/C/tdr+tqk1ElNVqYOU8fiIxQlWrQDPbWxonn5oBUDXOdds5W0fd/crn1+S/asc+xTmr2lfZHWWa7Fk6fSwr4213E6MWxYWaHJatplNc3TkTpTwVjvTLf09HHFYEPVwHgYYhIGmmHgeIKYkBRV49+hKPxpFtWItrFUQ1YMS8IaXGhQRslGUXnvIlnQOmKF0S0BNqzwN1RLJbJhfcpL/s4qfeSLQYpk7jdh9l4XRQWUMFQNXjgksUGaeT6LMQQb/22W9ec01y7HJy65H5K0faIl+D/99+k/ajOx/iyMmeEAAAAASUVORK5CYII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9" descr="data:image/png;base64,iVBORw0KGgoAAAANSUhEUgAAAGQAAAA5CAMAAAD3LH5PAAAApVBMVEUAPHH///8AO3AAOW8ANm0ANW0AM2wMTH7V3eUAP3QAQ3f5+/wAPHIAMWsAOnFLb5XCztry9fhkiKjt8vbg5+6lus3P2uRSdZkRRngzW4ajtMe2xtUgVYR9l7Hl6/GVqb5wkK4AJmY5Y40eS3tbfqCEoLmOqcF/mrRshaNYfZ+qv9EALGmAl7F4j6pNbpJJdZsVVIQ9apNBY4ssYY6Upbs6W4SZs8fds1xKAAAHdklEQVRYhe1YWXerOBK2EBiLfTMIEIbLahM7BNuX///TpoRIOk76duOceZiHqZNDJLlUn2pVwWbznQwJ480GHtJfaxKM8cPKF8J8zxOkMVZtJP78SyYhG1xdr9ofUSrY8wThMnWmeGunTrblKnC5Y1PEZub7oyyUAnW5xjM/55DI3sn/fIK/AYkQ0u9GjdD+BWNCiII3GQrqlzp1YsxXZLwxLKwYfIBlQgwZGwEKtScMhm0XoeB10NH0ws5Jn5xJ6SA3vY5t84bjc5KcmTLmF/ueFBTPHJfKCpHzNAjqTy6aql73d66bnXSEDsfCd29x6uq662ge8gMd+Z4V6i7n+AGIHrhu76JcK1pvCGD7hA5nrdPRrUOHrnGRVyPdmXy0J03rnXYo1X4Akuzh7GCucQpBrfAFfBL9ApCxR06l7tC+Bs3UEKUmcADrT0BQwkIAaSMdOV6IQrPjjgeQco+cmAVoApAaQPYDQk4R/gRER71R+ABSIPfuHdAOQNDOzsBcBdL3vY4GT2iyz5DbFAGA7J4DsezgkFAjCQ7N1fH9MDyERhQewPHB4UZzcFeQbz0/rNXUn+IdcOwOveoc0mfyxKjsqCRYjaLYii+XkkWRtrnVUQUDiol9uYwWZpFdkTEqlRtwxJGtlbBnPQbYS9nKWJL5U97yhyJJfCBvFSzBjyb842P4VcaKaSp8AtxPKAKkfiayxV+XFqLkcU7+qYB+VWQMd5/I6VQZ/0533yg8Fp8ZA4dVZbUWxfLQA+m72zY6oG+0G52HeXDzWm8lioGzr+IOpHa/gySn4AuoVxRsJYjRfpPXHb9jBKdcf1hw1KEYVoaxtJkWK4Xhzl/2F8Fs92Xq83EyhgJsFwiwXtZUstIn0iYVNrpp2lsnxAZsJjVcFHvjk/NswsOo1rv5UIkprQ8uKkTtKoyVWPj2AAGG8bYUngmvMJOZOMve3Eazb/TGXAsBIExEklPBtbdICuayZOZCkZzCDNeCbZCV4zzSi+0TIDdx3h5E4UWTkNsaqyKaDjXHoAIxsLB8mW2q18p6EHkQ553g9MrrTgDyQ5qecHDKOMhvYdTWlIxuXteHtSAGxuYC0hlYXvYjj7ctltDKPcsG9CqFCMFYkQ2hk8sUa5XjJe1UeHux3RuLYhLB5atwdiXy390OilTCWektK4oFvCk8tuZGwWz3nlpulL4PwSaALyfCKsnsH1s4ru7QJwqiNRaTy49KcbCXpICOYY6mOFzcDoIMRSRswPrPIGG5RhM5CvSlVuzGAOlAhzBhYJ+NImIIigdHVEX87omD3jforg693xpzxZdztgiLs3vTNNnxOucIpuLMbsctshWFWj/Kx+acL3l1Odd0XcoTSwmWQCWcoA2VhI7CW8GNN/yK8x4D0KIu1wA4zlgFwWNYFS7dVxg6aWnZJ1n3xe0KrMijsFBCMbxmHMWGYrsWAwTchICJfrbve+q7NreWmYjIPvIenywBdnoi4ZUlFx9fBKzj4iluPPy2eIH7WVrqC7rJ60G2IpVR9vlqwJU4+5z6m+1SR+5zxlRL8r490dqZ7Ry5/vHBWq9LbdTm+F1uq7ki4qoXG1ZG1kxyneRAzUNeGXbCqeevXuCffJ51FWeRqmLecF97Kc7y4MWJ0+MqoRoQFYKINhNZeIig9RAcRZrpbxeX1YfJl9n/Ki3JCBfIPDL+7bxfzLwqPcEV4j+MCPcX/RfTP7rGWOMpKW49HrNjR6IpwlBO9uM/ZgM+eZ8juRqG6p3fgGZc4t8A5oGEpWWC8dXJTXhNiBLjGF4USRn9Yc5riae6IT6FzF9Dln/Wpamk+XsJf5BT170fCmuMGhWhFSYwoLTSqESpZMQlraY7i4nBGL72xy2Jr7sZBFdwz1JSUbhKK/7Bg8ZMrkpmaYwRrJUxlWkM4uAuX9INV7ZXly0dGsoHmXcaMlLX2mVommrae2lttSkBEC2rG58XSMzGKf6dxYVH7KFTo/6o5sPYDs1FzadKbU7tMa6HpMTVOApzScRrvNPY01MTdTBIPTbmtyK67Nk1qqakSifiHTjIeWJjAJpglrGms3u7Kcp8bGic3tUudgpycex7WuUtfR3zyXYmUyJLwmI2dUyzG60r246RsQfFAYymLZEVNt1/5RMZAg6SNgYNB1PZHgucFa/7ty7KpltlyOfes1V3NK/p5dKTw8lUKidh19L8CBL8u48M49jUJZtsAxctlTSvYWYeVnSs9vmvZNqcfPKaHhOHxr5ne5ss01q1OMetnXuY8rsmjV/C/tdr+tqk1ElNVqYOU8fiIxQlWrQDPbWxonn5oBUDXOdds5W0fd/crn1+S/asc+xTmr2lfZHWWa7Fk6fSwr4213E6MWxYWaHJatplNc3TkTpTwVjvTLf09HHFYEPVwHgYYhIGmmHgeIKYkBRV49+hKPxpFtWItrFUQ1YMS8IaXGhQRslGUXnvIlnQOmKF0S0BNqzwN1RLJbJhfcpL/s4qfeSLQYpk7jdh9l4XRQWUMFQNXjgksUGaeT6LMQQb/22W9ec01y7HJy65H5K0faIl+D/99+k/ajOx/iyMmeEAAAAASUVORK5CYII=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751144"/>
            <a:ext cx="24955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3547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Q/A</a:t>
            </a:r>
            <a:endParaRPr lang="en-US" sz="8000" dirty="0"/>
          </a:p>
        </p:txBody>
      </p:sp>
      <p:pic>
        <p:nvPicPr>
          <p:cNvPr id="10" name="Picture 4" descr="http://www.sel.k12.oh.us/WindowImages/201082611840137_image.jpg"/>
          <p:cNvPicPr preferRelativeResize="0"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0"/>
            <a:ext cx="5562600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024446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516505" y="1586281"/>
            <a:ext cx="5648623" cy="1204306"/>
          </a:xfrm>
        </p:spPr>
        <p:txBody>
          <a:bodyPr/>
          <a:lstStyle/>
          <a:p>
            <a:r>
              <a:rPr lang="en-US" sz="4400" dirty="0" smtClean="0">
                <a:latin typeface="Algerian" panose="04020705040A02060702" pitchFamily="82" charset="0"/>
              </a:rPr>
              <a:t>PARCC- What does it mean???</a:t>
            </a:r>
            <a:endParaRPr lang="en-US" sz="4400" dirty="0">
              <a:latin typeface="Algerian" panose="04020705040A02060702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105400"/>
            <a:ext cx="2041625" cy="1470662"/>
          </a:xfrm>
          <a:prstGeom prst="rect">
            <a:avLst/>
          </a:prstGeom>
        </p:spPr>
      </p:pic>
      <p:pic>
        <p:nvPicPr>
          <p:cNvPr id="1026" name="Picture 2" descr="http://www.sel.k12.oh.us/WindowImages/2010826115948254_ima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840" y="2209800"/>
            <a:ext cx="1584960" cy="1188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8" name="Picture 4" descr="http://www.sel.k12.oh.us/WindowImages/201082611840137_image.jpg"/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920" y="5425440"/>
            <a:ext cx="1584960" cy="1188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0" name="Picture 6" descr="http://www.sel.k12.oh.us/WindowImages/201082612059317_imag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25440"/>
            <a:ext cx="1584960" cy="1188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2" name="Picture 8" descr="http://www.sel.k12.oh.us/WindowImages/201082612221583_image.jpg"/>
          <p:cNvPicPr preferRelativeResize="0"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425440"/>
            <a:ext cx="1584960" cy="1188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4" name="Picture 10" descr="http://www.sel.k12.oh.us/WindowImages/201082612346771_image.jpg"/>
          <p:cNvPicPr preferRelativeResize="0"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64280"/>
            <a:ext cx="1584960" cy="1188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6" name="Picture 12" descr="http://www.sel.k12.oh.us/WindowImages/201082612536162_image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764280"/>
            <a:ext cx="1584960" cy="1188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80189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0" y="365760"/>
            <a:ext cx="7520940" cy="548640"/>
          </a:xfrm>
          <a:prstGeom prst="rect">
            <a:avLst/>
          </a:prstGeom>
          <a:ln w="101600" cap="flat" cmpd="tri" algn="ctr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prstClr val="black"/>
                </a:solidFill>
              </a:rPr>
              <a:t>PARCC- What does it mean? 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2960" y="1143000"/>
            <a:ext cx="72542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 smtClean="0"/>
              <a:t>The </a:t>
            </a:r>
            <a:r>
              <a:rPr lang="en-US" sz="2000" b="1" dirty="0"/>
              <a:t>P</a:t>
            </a:r>
            <a:r>
              <a:rPr lang="en-US" sz="2000" dirty="0"/>
              <a:t>artnership for </a:t>
            </a:r>
            <a:r>
              <a:rPr lang="en-US" sz="2000" b="1" dirty="0"/>
              <a:t>A</a:t>
            </a:r>
            <a:r>
              <a:rPr lang="en-US" sz="2000" dirty="0"/>
              <a:t>ssessments of </a:t>
            </a:r>
            <a:r>
              <a:rPr lang="en-US" sz="2000" b="1" dirty="0"/>
              <a:t>R</a:t>
            </a:r>
            <a:r>
              <a:rPr lang="en-US" sz="2000" dirty="0"/>
              <a:t>eadiness for </a:t>
            </a:r>
            <a:r>
              <a:rPr lang="en-US" sz="2000" b="1" dirty="0"/>
              <a:t>C</a:t>
            </a:r>
            <a:r>
              <a:rPr lang="en-US" sz="2000" dirty="0"/>
              <a:t>ollege and </a:t>
            </a:r>
            <a:r>
              <a:rPr lang="en-US" sz="2000" b="1" dirty="0"/>
              <a:t>C</a:t>
            </a:r>
            <a:r>
              <a:rPr lang="en-US" sz="2000" dirty="0"/>
              <a:t>areers (PARCC) </a:t>
            </a:r>
            <a:endParaRPr lang="en-US" sz="2000" dirty="0" smtClean="0"/>
          </a:p>
          <a:p>
            <a:pPr marL="342900" indent="-342900">
              <a:buFontTx/>
              <a:buChar char="-"/>
            </a:pPr>
            <a:endParaRPr lang="en-US" sz="2000" dirty="0"/>
          </a:p>
          <a:p>
            <a:pPr marL="342900" indent="-342900">
              <a:buFontTx/>
              <a:buChar char="-"/>
            </a:pPr>
            <a:r>
              <a:rPr lang="en-US" sz="2000" dirty="0" smtClean="0"/>
              <a:t>A </a:t>
            </a:r>
            <a:r>
              <a:rPr lang="en-US" sz="2000" dirty="0"/>
              <a:t>group of 19 states working together to develop a common set of computer-based K-12 </a:t>
            </a:r>
            <a:r>
              <a:rPr lang="en-US" sz="2000" dirty="0" smtClean="0"/>
              <a:t>assessments in English </a:t>
            </a:r>
            <a:r>
              <a:rPr lang="en-US" sz="2000" dirty="0"/>
              <a:t>Language Arts/Literacy and Math </a:t>
            </a:r>
            <a:r>
              <a:rPr lang="en-US" sz="2000" b="1" dirty="0"/>
              <a:t>linked to the new, more rigorous Common Core State Standards (CCSS</a:t>
            </a:r>
            <a:r>
              <a:rPr lang="en-US" sz="2000" b="1" dirty="0" smtClean="0"/>
              <a:t>)</a:t>
            </a:r>
          </a:p>
          <a:p>
            <a:pPr marL="342900" indent="-342900">
              <a:buFontTx/>
              <a:buChar char="-"/>
            </a:pPr>
            <a:endParaRPr lang="en-US" sz="2000" b="1" dirty="0" smtClean="0"/>
          </a:p>
          <a:p>
            <a:pPr marL="342900" indent="-342900">
              <a:buFontTx/>
              <a:buChar char="-"/>
            </a:pPr>
            <a:r>
              <a:rPr lang="en-US" sz="2000" dirty="0" smtClean="0"/>
              <a:t>Common </a:t>
            </a:r>
            <a:r>
              <a:rPr lang="en-US" sz="2000" dirty="0"/>
              <a:t>Assessments </a:t>
            </a:r>
            <a:r>
              <a:rPr lang="en-US" sz="2000" b="1" dirty="0"/>
              <a:t>aligned with the Common Core </a:t>
            </a:r>
            <a:r>
              <a:rPr lang="en-US" sz="2000" b="1" dirty="0" smtClean="0"/>
              <a:t>State Standards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97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733611" y="1505107"/>
            <a:ext cx="5648623" cy="1866155"/>
          </a:xfrm>
        </p:spPr>
        <p:txBody>
          <a:bodyPr/>
          <a:lstStyle/>
          <a:p>
            <a:r>
              <a:rPr lang="en-US" sz="4000" dirty="0" smtClean="0">
                <a:latin typeface="Algerian" panose="04020705040A02060702" pitchFamily="82" charset="0"/>
              </a:rPr>
              <a:t/>
            </a:r>
            <a:br>
              <a:rPr lang="en-US" sz="4000" dirty="0" smtClean="0">
                <a:latin typeface="Algerian" panose="04020705040A02060702" pitchFamily="82" charset="0"/>
              </a:rPr>
            </a:br>
            <a:r>
              <a:rPr lang="en-US" sz="4000" dirty="0">
                <a:latin typeface="Algerian" panose="04020705040A02060702" pitchFamily="82" charset="0"/>
              </a:rPr>
              <a:t/>
            </a:r>
            <a:br>
              <a:rPr lang="en-US" sz="4000" dirty="0">
                <a:latin typeface="Algerian" panose="04020705040A02060702" pitchFamily="82" charset="0"/>
              </a:rPr>
            </a:br>
            <a:r>
              <a:rPr lang="en-US" sz="4000" dirty="0" smtClean="0">
                <a:latin typeface="Algerian" panose="04020705040A02060702" pitchFamily="82" charset="0"/>
              </a:rPr>
              <a:t/>
            </a:r>
            <a:br>
              <a:rPr lang="en-US" sz="4000" dirty="0" smtClean="0">
                <a:latin typeface="Algerian" panose="04020705040A02060702" pitchFamily="82" charset="0"/>
              </a:rPr>
            </a:br>
            <a:r>
              <a:rPr lang="en-US" sz="4000" dirty="0" smtClean="0">
                <a:latin typeface="Algerian" panose="04020705040A02060702" pitchFamily="82" charset="0"/>
              </a:rPr>
              <a:t>Relationship Between next generation assessments and state standards </a:t>
            </a:r>
            <a:endParaRPr lang="en-US" sz="4000" dirty="0">
              <a:latin typeface="Algerian" panose="04020705040A02060702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105400"/>
            <a:ext cx="2041625" cy="1470662"/>
          </a:xfrm>
          <a:prstGeom prst="rect">
            <a:avLst/>
          </a:prstGeom>
        </p:spPr>
      </p:pic>
      <p:pic>
        <p:nvPicPr>
          <p:cNvPr id="1026" name="Picture 2" descr="http://www.sel.k12.oh.us/WindowImages/2010826115948254_ima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840" y="2209800"/>
            <a:ext cx="1584960" cy="1188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8" name="Picture 4" descr="http://www.sel.k12.oh.us/WindowImages/201082611840137_image.jpg"/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920" y="5425440"/>
            <a:ext cx="1584960" cy="1188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0" name="Picture 6" descr="http://www.sel.k12.oh.us/WindowImages/201082612059317_imag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25440"/>
            <a:ext cx="1584960" cy="1188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2" name="Picture 8" descr="http://www.sel.k12.oh.us/WindowImages/201082612221583_image.jpg"/>
          <p:cNvPicPr preferRelativeResize="0"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425440"/>
            <a:ext cx="1584960" cy="1188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4" name="Picture 10" descr="http://www.sel.k12.oh.us/WindowImages/201082612346771_image.jpg"/>
          <p:cNvPicPr preferRelativeResize="0"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64280"/>
            <a:ext cx="1584960" cy="1188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6" name="Picture 12" descr="http://www.sel.k12.oh.us/WindowImages/201082612536162_image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764280"/>
            <a:ext cx="1584960" cy="1188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01263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49630" y="365760"/>
            <a:ext cx="7520940" cy="853440"/>
          </a:xfrm>
          <a:prstGeom prst="rect">
            <a:avLst/>
          </a:prstGeom>
          <a:ln w="101600" cap="flat" cmpd="tri" algn="ctr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prstClr val="black"/>
                </a:solidFill>
              </a:rPr>
              <a:t>Next generation assessments and common core state standards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1712655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2960" y="914400"/>
            <a:ext cx="752094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en-US" sz="1600" i="1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en-US" sz="2400" dirty="0" smtClean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In June 2010 Ohio adopted the CCSS, now known as Ohio’s New Learning Standards, to provide a clear, consistent expectation of what students should know in core subjects as they progress through grades K-12</a:t>
            </a:r>
            <a:endParaRPr lang="en-US" sz="240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en-US" sz="1200" dirty="0" smtClean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PARCC and AIR assessments are directly aligned to the CCSS</a:t>
            </a:r>
            <a:endParaRPr lang="en-US" sz="240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en-US" sz="1200" b="1" dirty="0" smtClean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Measures student progress toward these new, more rigorous standards in core subjects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02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  <a:ln w="101600" cap="flat" cmpd="tri" algn="ctr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solidFill>
                  <a:prstClr val="black"/>
                </a:solidFill>
              </a:rPr>
              <a:t>Ohio’s new learning standards</a:t>
            </a: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1712655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2960" y="914401"/>
            <a:ext cx="754761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Aligned with college and career readiness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en-US" sz="2000" dirty="0" smtClean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Include </a:t>
            </a:r>
            <a:r>
              <a:rPr lang="en-US" sz="2000" dirty="0">
                <a:solidFill>
                  <a:prstClr val="black"/>
                </a:solidFill>
              </a:rPr>
              <a:t>rigorous content and application of knowledge through higher-order thinking skills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prstClr val="black"/>
                </a:solidFill>
              </a:rPr>
              <a:t>Provide performance-based collaborative activities and assessments</a:t>
            </a:r>
          </a:p>
          <a:p>
            <a:pPr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prstClr val="black"/>
                </a:solidFill>
              </a:rPr>
              <a:t>Integrate literacy across content areas, including science and social studies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prstClr val="black"/>
                </a:solidFill>
              </a:rPr>
              <a:t>Place stronger emphasis on informational text, research, and technology-media skills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en-US" sz="2000" b="1" dirty="0" smtClean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en-US" sz="2000" b="1" dirty="0" smtClean="0">
              <a:solidFill>
                <a:prstClr val="black"/>
              </a:solidFill>
            </a:endParaRPr>
          </a:p>
          <a:p>
            <a:pPr algn="ctr">
              <a:defRPr/>
            </a:pP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94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772949" y="1616591"/>
            <a:ext cx="6485407" cy="1204306"/>
          </a:xfrm>
        </p:spPr>
        <p:txBody>
          <a:bodyPr/>
          <a:lstStyle/>
          <a:p>
            <a:r>
              <a:rPr lang="en-US" sz="4400" dirty="0" smtClean="0">
                <a:latin typeface="Algerian" panose="04020705040A02060702" pitchFamily="82" charset="0"/>
              </a:rPr>
              <a:t>PARCC assessment components</a:t>
            </a:r>
            <a:endParaRPr lang="en-US" sz="4400" dirty="0">
              <a:latin typeface="Algerian" panose="04020705040A02060702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105400"/>
            <a:ext cx="2041625" cy="1470662"/>
          </a:xfrm>
          <a:prstGeom prst="rect">
            <a:avLst/>
          </a:prstGeom>
        </p:spPr>
      </p:pic>
      <p:pic>
        <p:nvPicPr>
          <p:cNvPr id="1026" name="Picture 2" descr="http://www.sel.k12.oh.us/WindowImages/2010826115948254_ima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840" y="2209800"/>
            <a:ext cx="1584960" cy="1188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8" name="Picture 4" descr="http://www.sel.k12.oh.us/WindowImages/201082611840137_image.jpg"/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920" y="5425440"/>
            <a:ext cx="1584960" cy="1188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0" name="Picture 6" descr="http://www.sel.k12.oh.us/WindowImages/201082612059317_imag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25440"/>
            <a:ext cx="1584960" cy="1188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2" name="Picture 8" descr="http://www.sel.k12.oh.us/WindowImages/201082612221583_image.jpg"/>
          <p:cNvPicPr preferRelativeResize="0"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425440"/>
            <a:ext cx="1584960" cy="1188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4" name="Picture 10" descr="http://www.sel.k12.oh.us/WindowImages/201082612346771_image.jpg"/>
          <p:cNvPicPr preferRelativeResize="0"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64280"/>
            <a:ext cx="1584960" cy="1188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6" name="Picture 12" descr="http://www.sel.k12.oh.us/WindowImages/201082612536162_image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764280"/>
            <a:ext cx="1584960" cy="1188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53014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SEL">
      <a:dk1>
        <a:sysClr val="windowText" lastClr="000000"/>
      </a:dk1>
      <a:lt1>
        <a:sysClr val="window" lastClr="FFFFFF"/>
      </a:lt1>
      <a:dk2>
        <a:srgbClr val="31261D"/>
      </a:dk2>
      <a:lt2>
        <a:srgbClr val="FFFFFF"/>
      </a:lt2>
      <a:accent1>
        <a:srgbClr val="FFC72C"/>
      </a:accent1>
      <a:accent2>
        <a:srgbClr val="31261D"/>
      </a:accent2>
      <a:accent3>
        <a:srgbClr val="FFDB75"/>
      </a:accent3>
      <a:accent4>
        <a:srgbClr val="9D7A5D"/>
      </a:accent4>
      <a:accent5>
        <a:srgbClr val="9D7A5D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ngles">
  <a:themeElements>
    <a:clrScheme name="SEL">
      <a:dk1>
        <a:sysClr val="windowText" lastClr="000000"/>
      </a:dk1>
      <a:lt1>
        <a:sysClr val="window" lastClr="FFFFFF"/>
      </a:lt1>
      <a:dk2>
        <a:srgbClr val="31261D"/>
      </a:dk2>
      <a:lt2>
        <a:srgbClr val="FFFFFF"/>
      </a:lt2>
      <a:accent1>
        <a:srgbClr val="FFC72C"/>
      </a:accent1>
      <a:accent2>
        <a:srgbClr val="31261D"/>
      </a:accent2>
      <a:accent3>
        <a:srgbClr val="FFDB75"/>
      </a:accent3>
      <a:accent4>
        <a:srgbClr val="9D7A5D"/>
      </a:accent4>
      <a:accent5>
        <a:srgbClr val="9D7A5D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ngles">
  <a:themeElements>
    <a:clrScheme name="SEL">
      <a:dk1>
        <a:sysClr val="windowText" lastClr="000000"/>
      </a:dk1>
      <a:lt1>
        <a:sysClr val="window" lastClr="FFFFFF"/>
      </a:lt1>
      <a:dk2>
        <a:srgbClr val="31261D"/>
      </a:dk2>
      <a:lt2>
        <a:srgbClr val="FFFFFF"/>
      </a:lt2>
      <a:accent1>
        <a:srgbClr val="FFC72C"/>
      </a:accent1>
      <a:accent2>
        <a:srgbClr val="31261D"/>
      </a:accent2>
      <a:accent3>
        <a:srgbClr val="FFDB75"/>
      </a:accent3>
      <a:accent4>
        <a:srgbClr val="9D7A5D"/>
      </a:accent4>
      <a:accent5>
        <a:srgbClr val="9D7A5D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3720</TotalTime>
  <Words>1167</Words>
  <Application>Microsoft Office PowerPoint</Application>
  <PresentationFormat>On-screen Show (4:3)</PresentationFormat>
  <Paragraphs>256</Paragraphs>
  <Slides>35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Angles</vt:lpstr>
      <vt:lpstr>1_Angles</vt:lpstr>
      <vt:lpstr>2_Angles</vt:lpstr>
      <vt:lpstr>PowerPoint Presentation</vt:lpstr>
      <vt:lpstr>PowerPoint Presentation</vt:lpstr>
      <vt:lpstr>PowerPoint Presentation</vt:lpstr>
      <vt:lpstr>PARCC- What does it mean???</vt:lpstr>
      <vt:lpstr>PowerPoint Presentation</vt:lpstr>
      <vt:lpstr>   Relationship Between next generation assessments and state standards </vt:lpstr>
      <vt:lpstr>PowerPoint Presentation</vt:lpstr>
      <vt:lpstr>PowerPoint Presentation</vt:lpstr>
      <vt:lpstr>PARCC assessment components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Let’s take a look at parcc samples for grades 7-8</vt:lpstr>
      <vt:lpstr>E/la Grade 7 (PARCC) sample item</vt:lpstr>
      <vt:lpstr>Math Grade 8 (PARCC) sample item</vt:lpstr>
      <vt:lpstr>   </vt:lpstr>
      <vt:lpstr>   </vt:lpstr>
      <vt:lpstr>AIR- What does it mean???</vt:lpstr>
      <vt:lpstr>air</vt:lpstr>
      <vt:lpstr>   </vt:lpstr>
      <vt:lpstr>   </vt:lpstr>
      <vt:lpstr>Let’s take a look at an AIR Science sample for grades 8</vt:lpstr>
      <vt:lpstr>Science Grade 8 (AIR) sample item</vt:lpstr>
      <vt:lpstr>What is sel  doing to support our students</vt:lpstr>
      <vt:lpstr>   </vt:lpstr>
      <vt:lpstr>   </vt:lpstr>
      <vt:lpstr>How can you help prepare your child</vt:lpstr>
      <vt:lpstr>Parent resources  </vt:lpstr>
      <vt:lpstr>Q/A</vt:lpstr>
    </vt:vector>
  </TitlesOfParts>
  <Company>SEL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South Euclid-Lyndhurst Schools</dc:creator>
  <cp:lastModifiedBy>South Euclid-Lyndhurst Schools</cp:lastModifiedBy>
  <cp:revision>137</cp:revision>
  <cp:lastPrinted>2014-04-14T16:02:52Z</cp:lastPrinted>
  <dcterms:created xsi:type="dcterms:W3CDTF">2014-04-11T16:28:04Z</dcterms:created>
  <dcterms:modified xsi:type="dcterms:W3CDTF">2015-01-23T15:09:13Z</dcterms:modified>
</cp:coreProperties>
</file>